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2"/>
  </p:notesMasterIdLst>
  <p:handoutMasterIdLst>
    <p:handoutMasterId r:id="rId33"/>
  </p:handoutMasterIdLst>
  <p:sldIdLst>
    <p:sldId id="343" r:id="rId2"/>
    <p:sldId id="346" r:id="rId3"/>
    <p:sldId id="387" r:id="rId4"/>
    <p:sldId id="344" r:id="rId5"/>
    <p:sldId id="377" r:id="rId6"/>
    <p:sldId id="359" r:id="rId7"/>
    <p:sldId id="360" r:id="rId8"/>
    <p:sldId id="361" r:id="rId9"/>
    <p:sldId id="362" r:id="rId10"/>
    <p:sldId id="378" r:id="rId11"/>
    <p:sldId id="379" r:id="rId12"/>
    <p:sldId id="363" r:id="rId13"/>
    <p:sldId id="364" r:id="rId14"/>
    <p:sldId id="365" r:id="rId15"/>
    <p:sldId id="366" r:id="rId16"/>
    <p:sldId id="367" r:id="rId17"/>
    <p:sldId id="374" r:id="rId18"/>
    <p:sldId id="391" r:id="rId19"/>
    <p:sldId id="392" r:id="rId20"/>
    <p:sldId id="380" r:id="rId21"/>
    <p:sldId id="393" r:id="rId22"/>
    <p:sldId id="389" r:id="rId23"/>
    <p:sldId id="371" r:id="rId24"/>
    <p:sldId id="381" r:id="rId25"/>
    <p:sldId id="382" r:id="rId26"/>
    <p:sldId id="383" r:id="rId27"/>
    <p:sldId id="388" r:id="rId28"/>
    <p:sldId id="384" r:id="rId29"/>
    <p:sldId id="386" r:id="rId30"/>
    <p:sldId id="385" r:id="rId31"/>
  </p:sldIdLst>
  <p:sldSz cx="9144000" cy="6858000" type="screen4x3"/>
  <p:notesSz cx="906145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94660"/>
  </p:normalViewPr>
  <p:slideViewPr>
    <p:cSldViewPr>
      <p:cViewPr varScale="1">
        <p:scale>
          <a:sx n="68" d="100"/>
          <a:sy n="68" d="100"/>
        </p:scale>
        <p:origin x="146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26628" cy="342900"/>
          </a:xfrm>
          <a:prstGeom prst="rect">
            <a:avLst/>
          </a:prstGeom>
        </p:spPr>
        <p:txBody>
          <a:bodyPr vert="horz" lIns="89264" tIns="44632" rIns="89264" bIns="44632" rtlCol="0"/>
          <a:lstStyle>
            <a:lvl1pPr algn="l">
              <a:defRPr sz="1200"/>
            </a:lvl1pPr>
          </a:lstStyle>
          <a:p>
            <a:endParaRPr lang="en-US"/>
          </a:p>
        </p:txBody>
      </p:sp>
      <p:sp>
        <p:nvSpPr>
          <p:cNvPr id="3" name="Date Placeholder 2"/>
          <p:cNvSpPr>
            <a:spLocks noGrp="1"/>
          </p:cNvSpPr>
          <p:nvPr>
            <p:ph type="dt" sz="quarter" idx="1"/>
          </p:nvPr>
        </p:nvSpPr>
        <p:spPr>
          <a:xfrm>
            <a:off x="5132725" y="0"/>
            <a:ext cx="3926628" cy="342900"/>
          </a:xfrm>
          <a:prstGeom prst="rect">
            <a:avLst/>
          </a:prstGeom>
        </p:spPr>
        <p:txBody>
          <a:bodyPr vert="horz" lIns="89264" tIns="44632" rIns="89264" bIns="44632" rtlCol="0"/>
          <a:lstStyle>
            <a:lvl1pPr algn="r">
              <a:defRPr sz="1200"/>
            </a:lvl1pPr>
          </a:lstStyle>
          <a:p>
            <a:fld id="{738CC035-8C74-4E7C-9DA5-FBAE48F9AF4D}" type="datetimeFigureOut">
              <a:rPr lang="en-US" smtClean="0"/>
              <a:pPr/>
              <a:t>8/17/2020</a:t>
            </a:fld>
            <a:endParaRPr lang="en-US"/>
          </a:p>
        </p:txBody>
      </p:sp>
      <p:sp>
        <p:nvSpPr>
          <p:cNvPr id="4" name="Footer Placeholder 3"/>
          <p:cNvSpPr>
            <a:spLocks noGrp="1"/>
          </p:cNvSpPr>
          <p:nvPr>
            <p:ph type="ftr" sz="quarter" idx="2"/>
          </p:nvPr>
        </p:nvSpPr>
        <p:spPr>
          <a:xfrm>
            <a:off x="0" y="6513910"/>
            <a:ext cx="3926628" cy="342900"/>
          </a:xfrm>
          <a:prstGeom prst="rect">
            <a:avLst/>
          </a:prstGeom>
        </p:spPr>
        <p:txBody>
          <a:bodyPr vert="horz" lIns="89264" tIns="44632" rIns="89264" bIns="44632" rtlCol="0" anchor="b"/>
          <a:lstStyle>
            <a:lvl1pPr algn="l">
              <a:defRPr sz="1200"/>
            </a:lvl1pPr>
          </a:lstStyle>
          <a:p>
            <a:endParaRPr lang="en-US"/>
          </a:p>
        </p:txBody>
      </p:sp>
      <p:sp>
        <p:nvSpPr>
          <p:cNvPr id="5" name="Slide Number Placeholder 4"/>
          <p:cNvSpPr>
            <a:spLocks noGrp="1"/>
          </p:cNvSpPr>
          <p:nvPr>
            <p:ph type="sldNum" sz="quarter" idx="3"/>
          </p:nvPr>
        </p:nvSpPr>
        <p:spPr>
          <a:xfrm>
            <a:off x="5132725" y="6513910"/>
            <a:ext cx="3926628" cy="342900"/>
          </a:xfrm>
          <a:prstGeom prst="rect">
            <a:avLst/>
          </a:prstGeom>
        </p:spPr>
        <p:txBody>
          <a:bodyPr vert="horz" lIns="89264" tIns="44632" rIns="89264" bIns="44632" rtlCol="0" anchor="b"/>
          <a:lstStyle>
            <a:lvl1pPr algn="r">
              <a:defRPr sz="1200"/>
            </a:lvl1pPr>
          </a:lstStyle>
          <a:p>
            <a:fld id="{8548968F-E6D8-47F0-91AB-771BED04E744}" type="slidenum">
              <a:rPr lang="en-US" smtClean="0"/>
              <a:pPr/>
              <a:t>‹#›</a:t>
            </a:fld>
            <a:endParaRPr lang="en-US"/>
          </a:p>
        </p:txBody>
      </p:sp>
    </p:spTree>
    <p:extLst>
      <p:ext uri="{BB962C8B-B14F-4D97-AF65-F5344CB8AC3E}">
        <p14:creationId xmlns:p14="http://schemas.microsoft.com/office/powerpoint/2010/main" val="12092185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927247" cy="342900"/>
          </a:xfrm>
          <a:prstGeom prst="rect">
            <a:avLst/>
          </a:prstGeom>
        </p:spPr>
        <p:txBody>
          <a:bodyPr vert="horz" lIns="89264" tIns="44632" rIns="89264" bIns="44632" rtlCol="0"/>
          <a:lstStyle>
            <a:lvl1pPr algn="l">
              <a:defRPr sz="1200"/>
            </a:lvl1pPr>
          </a:lstStyle>
          <a:p>
            <a:endParaRPr lang="en-US"/>
          </a:p>
        </p:txBody>
      </p:sp>
      <p:sp>
        <p:nvSpPr>
          <p:cNvPr id="3" name="Date Placeholder 2"/>
          <p:cNvSpPr>
            <a:spLocks noGrp="1"/>
          </p:cNvSpPr>
          <p:nvPr>
            <p:ph type="dt" idx="1"/>
          </p:nvPr>
        </p:nvSpPr>
        <p:spPr>
          <a:xfrm>
            <a:off x="5132657" y="0"/>
            <a:ext cx="3927247" cy="342900"/>
          </a:xfrm>
          <a:prstGeom prst="rect">
            <a:avLst/>
          </a:prstGeom>
        </p:spPr>
        <p:txBody>
          <a:bodyPr vert="horz" lIns="89264" tIns="44632" rIns="89264" bIns="44632" rtlCol="0"/>
          <a:lstStyle>
            <a:lvl1pPr algn="r">
              <a:defRPr sz="1200"/>
            </a:lvl1pPr>
          </a:lstStyle>
          <a:p>
            <a:fld id="{7F0680B3-8B8E-42CE-902B-82C7D7FEC3DA}" type="datetimeFigureOut">
              <a:rPr lang="en-US" smtClean="0"/>
              <a:pPr/>
              <a:t>8/17/2020</a:t>
            </a:fld>
            <a:endParaRPr lang="en-US"/>
          </a:p>
        </p:txBody>
      </p:sp>
      <p:sp>
        <p:nvSpPr>
          <p:cNvPr id="4" name="Slide Image Placeholder 3"/>
          <p:cNvSpPr>
            <a:spLocks noGrp="1" noRot="1" noChangeAspect="1"/>
          </p:cNvSpPr>
          <p:nvPr>
            <p:ph type="sldImg" idx="2"/>
          </p:nvPr>
        </p:nvSpPr>
        <p:spPr>
          <a:xfrm>
            <a:off x="2816225" y="514350"/>
            <a:ext cx="3429000" cy="2571750"/>
          </a:xfrm>
          <a:prstGeom prst="rect">
            <a:avLst/>
          </a:prstGeom>
          <a:noFill/>
          <a:ln w="12700">
            <a:solidFill>
              <a:prstClr val="black"/>
            </a:solidFill>
          </a:ln>
        </p:spPr>
        <p:txBody>
          <a:bodyPr vert="horz" lIns="89264" tIns="44632" rIns="89264" bIns="44632" rtlCol="0" anchor="ctr"/>
          <a:lstStyle/>
          <a:p>
            <a:endParaRPr lang="en-US"/>
          </a:p>
        </p:txBody>
      </p:sp>
      <p:sp>
        <p:nvSpPr>
          <p:cNvPr id="5" name="Notes Placeholder 4"/>
          <p:cNvSpPr>
            <a:spLocks noGrp="1"/>
          </p:cNvSpPr>
          <p:nvPr>
            <p:ph type="body" sz="quarter" idx="3"/>
          </p:nvPr>
        </p:nvSpPr>
        <p:spPr>
          <a:xfrm>
            <a:off x="906764" y="3257550"/>
            <a:ext cx="7247922" cy="3086100"/>
          </a:xfrm>
          <a:prstGeom prst="rect">
            <a:avLst/>
          </a:prstGeom>
        </p:spPr>
        <p:txBody>
          <a:bodyPr vert="horz" lIns="89264" tIns="44632" rIns="89264" bIns="4463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6513513"/>
            <a:ext cx="3927247" cy="342900"/>
          </a:xfrm>
          <a:prstGeom prst="rect">
            <a:avLst/>
          </a:prstGeom>
        </p:spPr>
        <p:txBody>
          <a:bodyPr vert="horz" lIns="89264" tIns="44632" rIns="89264" bIns="44632" rtlCol="0" anchor="b"/>
          <a:lstStyle>
            <a:lvl1pPr algn="l">
              <a:defRPr sz="1200"/>
            </a:lvl1pPr>
          </a:lstStyle>
          <a:p>
            <a:endParaRPr lang="en-US"/>
          </a:p>
        </p:txBody>
      </p:sp>
      <p:sp>
        <p:nvSpPr>
          <p:cNvPr id="7" name="Slide Number Placeholder 6"/>
          <p:cNvSpPr>
            <a:spLocks noGrp="1"/>
          </p:cNvSpPr>
          <p:nvPr>
            <p:ph type="sldNum" sz="quarter" idx="5"/>
          </p:nvPr>
        </p:nvSpPr>
        <p:spPr>
          <a:xfrm>
            <a:off x="5132657" y="6513513"/>
            <a:ext cx="3927247" cy="342900"/>
          </a:xfrm>
          <a:prstGeom prst="rect">
            <a:avLst/>
          </a:prstGeom>
        </p:spPr>
        <p:txBody>
          <a:bodyPr vert="horz" lIns="89264" tIns="44632" rIns="89264" bIns="44632" rtlCol="0" anchor="b"/>
          <a:lstStyle>
            <a:lvl1pPr algn="r">
              <a:defRPr sz="1200"/>
            </a:lvl1pPr>
          </a:lstStyle>
          <a:p>
            <a:fld id="{70FDBB00-0B41-4280-AAB3-45100D494AB2}" type="slidenum">
              <a:rPr lang="en-US" smtClean="0"/>
              <a:pPr/>
              <a:t>‹#›</a:t>
            </a:fld>
            <a:endParaRPr lang="en-US"/>
          </a:p>
        </p:txBody>
      </p:sp>
    </p:spTree>
    <p:extLst>
      <p:ext uri="{BB962C8B-B14F-4D97-AF65-F5344CB8AC3E}">
        <p14:creationId xmlns:p14="http://schemas.microsoft.com/office/powerpoint/2010/main" val="2712401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Before we get started…</a:t>
            </a:r>
          </a:p>
        </p:txBody>
      </p:sp>
      <p:sp>
        <p:nvSpPr>
          <p:cNvPr id="4" name="Slide Number Placeholder 3"/>
          <p:cNvSpPr>
            <a:spLocks noGrp="1"/>
          </p:cNvSpPr>
          <p:nvPr>
            <p:ph type="sldNum" sz="quarter" idx="10"/>
          </p:nvPr>
        </p:nvSpPr>
        <p:spPr/>
        <p:txBody>
          <a:bodyPr/>
          <a:lstStyle/>
          <a:p>
            <a:fld id="{3E1C9C4F-B797-46FD-BF8D-D80A4FF026F3}" type="slidenum">
              <a:rPr lang="en-US" smtClean="0"/>
              <a:pPr/>
              <a:t>5</a:t>
            </a:fld>
            <a:endParaRPr lang="en-US"/>
          </a:p>
        </p:txBody>
      </p:sp>
    </p:spTree>
    <p:extLst>
      <p:ext uri="{BB962C8B-B14F-4D97-AF65-F5344CB8AC3E}">
        <p14:creationId xmlns:p14="http://schemas.microsoft.com/office/powerpoint/2010/main" val="2680792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Steps 2, 4 and 7: the client completes on their own</a:t>
            </a:r>
          </a:p>
          <a:p>
            <a:endParaRPr lang="en-US" dirty="0"/>
          </a:p>
          <a:p>
            <a:r>
              <a:rPr lang="en-US" dirty="0"/>
              <a:t>Mention:</a:t>
            </a:r>
            <a:r>
              <a:rPr lang="en-US" baseline="0" dirty="0"/>
              <a:t> We are not lawyers, we cannot obtain documents for you, make statements for you, or represent you in the hearing.  We are here to assist you with applying and guide you through the process, we cannot complete the process </a:t>
            </a:r>
            <a:r>
              <a:rPr lang="en-US" baseline="0"/>
              <a:t>for you. </a:t>
            </a:r>
            <a:endParaRPr lang="en-US" dirty="0"/>
          </a:p>
        </p:txBody>
      </p:sp>
      <p:sp>
        <p:nvSpPr>
          <p:cNvPr id="4" name="Slide Number Placeholder 3"/>
          <p:cNvSpPr>
            <a:spLocks noGrp="1"/>
          </p:cNvSpPr>
          <p:nvPr>
            <p:ph type="sldNum" sz="quarter" idx="10"/>
          </p:nvPr>
        </p:nvSpPr>
        <p:spPr/>
        <p:txBody>
          <a:bodyPr/>
          <a:lstStyle/>
          <a:p>
            <a:fld id="{3E1C9C4F-B797-46FD-BF8D-D80A4FF026F3}" type="slidenum">
              <a:rPr lang="en-US" smtClean="0"/>
              <a:pPr/>
              <a:t>26</a:t>
            </a:fld>
            <a:endParaRPr lang="en-US"/>
          </a:p>
        </p:txBody>
      </p:sp>
    </p:spTree>
    <p:extLst>
      <p:ext uri="{BB962C8B-B14F-4D97-AF65-F5344CB8AC3E}">
        <p14:creationId xmlns:p14="http://schemas.microsoft.com/office/powerpoint/2010/main" val="11403641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Steps 2, 4 and 7: the client completes on their own</a:t>
            </a:r>
          </a:p>
          <a:p>
            <a:endParaRPr lang="en-US" dirty="0"/>
          </a:p>
          <a:p>
            <a:r>
              <a:rPr lang="en-US" dirty="0"/>
              <a:t>Mention:</a:t>
            </a:r>
            <a:r>
              <a:rPr lang="en-US" baseline="0" dirty="0"/>
              <a:t> We are not lawyers, we cannot obtain documents for you, make statements for you, or represent you in the hearing.  We are here to assist you with applying and guide you through the process, we cannot complete the process </a:t>
            </a:r>
            <a:r>
              <a:rPr lang="en-US" baseline="0"/>
              <a:t>for you. </a:t>
            </a:r>
            <a:endParaRPr lang="en-US" dirty="0"/>
          </a:p>
        </p:txBody>
      </p:sp>
      <p:sp>
        <p:nvSpPr>
          <p:cNvPr id="4" name="Slide Number Placeholder 3"/>
          <p:cNvSpPr>
            <a:spLocks noGrp="1"/>
          </p:cNvSpPr>
          <p:nvPr>
            <p:ph type="sldNum" sz="quarter" idx="10"/>
          </p:nvPr>
        </p:nvSpPr>
        <p:spPr/>
        <p:txBody>
          <a:bodyPr/>
          <a:lstStyle/>
          <a:p>
            <a:fld id="{3E1C9C4F-B797-46FD-BF8D-D80A4FF026F3}" type="slidenum">
              <a:rPr lang="en-US" smtClean="0"/>
              <a:pPr/>
              <a:t>27</a:t>
            </a:fld>
            <a:endParaRPr lang="en-US"/>
          </a:p>
        </p:txBody>
      </p:sp>
    </p:spTree>
    <p:extLst>
      <p:ext uri="{BB962C8B-B14F-4D97-AF65-F5344CB8AC3E}">
        <p14:creationId xmlns:p14="http://schemas.microsoft.com/office/powerpoint/2010/main" val="4175928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775D7702-DCA9-460C-A34B-EC74339DDB63}" type="datetimeFigureOut">
              <a:rPr lang="en-US" smtClean="0"/>
              <a:pPr/>
              <a:t>8/17/2020</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5EA6BA1-0717-4133-BD01-93EF2A43667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75D7702-DCA9-460C-A34B-EC74339DDB63}" type="datetimeFigureOut">
              <a:rPr lang="en-US" smtClean="0"/>
              <a:pPr/>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EA6BA1-0717-4133-BD01-93EF2A43667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75D7702-DCA9-460C-A34B-EC74339DDB63}" type="datetimeFigureOut">
              <a:rPr lang="en-US" smtClean="0"/>
              <a:pPr/>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EA6BA1-0717-4133-BD01-93EF2A43667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775D7702-DCA9-460C-A34B-EC74339DDB63}" type="datetimeFigureOut">
              <a:rPr lang="en-US" smtClean="0"/>
              <a:pPr/>
              <a:t>8/17/2020</a:t>
            </a:fld>
            <a:endParaRPr lang="en-US" dirty="0"/>
          </a:p>
        </p:txBody>
      </p:sp>
      <p:sp>
        <p:nvSpPr>
          <p:cNvPr id="9" name="Slide Number Placeholder 8"/>
          <p:cNvSpPr>
            <a:spLocks noGrp="1"/>
          </p:cNvSpPr>
          <p:nvPr>
            <p:ph type="sldNum" sz="quarter" idx="15"/>
          </p:nvPr>
        </p:nvSpPr>
        <p:spPr/>
        <p:txBody>
          <a:bodyPr rtlCol="0"/>
          <a:lstStyle/>
          <a:p>
            <a:fld id="{75EA6BA1-0717-4133-BD01-93EF2A43667D}"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75D7702-DCA9-460C-A34B-EC74339DDB63}" type="datetimeFigureOut">
              <a:rPr lang="en-US" smtClean="0"/>
              <a:pPr/>
              <a:t>8/17/2020</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75EA6BA1-0717-4133-BD01-93EF2A43667D}"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775D7702-DCA9-460C-A34B-EC74339DDB63}" type="datetimeFigureOut">
              <a:rPr lang="en-US" smtClean="0"/>
              <a:pPr/>
              <a:t>8/17/2020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EA6BA1-0717-4133-BD01-93EF2A43667D}"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775D7702-DCA9-460C-A34B-EC74339DDB63}" type="datetimeFigureOut">
              <a:rPr lang="en-US" smtClean="0"/>
              <a:pPr/>
              <a:t>8/17/2020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5EA6BA1-0717-4133-BD01-93EF2A43667D}"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775D7702-DCA9-460C-A34B-EC74339DDB63}" type="datetimeFigureOut">
              <a:rPr lang="en-US" smtClean="0"/>
              <a:pPr/>
              <a:t>8/17/2020</a:t>
            </a:fld>
            <a:endParaRPr lang="en-US" dirty="0"/>
          </a:p>
        </p:txBody>
      </p:sp>
      <p:sp>
        <p:nvSpPr>
          <p:cNvPr id="7" name="Slide Number Placeholder 6"/>
          <p:cNvSpPr>
            <a:spLocks noGrp="1"/>
          </p:cNvSpPr>
          <p:nvPr>
            <p:ph type="sldNum" sz="quarter" idx="11"/>
          </p:nvPr>
        </p:nvSpPr>
        <p:spPr/>
        <p:txBody>
          <a:bodyPr rtlCol="0"/>
          <a:lstStyle/>
          <a:p>
            <a:fld id="{75EA6BA1-0717-4133-BD01-93EF2A43667D}"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5D7702-DCA9-460C-A34B-EC74339DDB63}" type="datetimeFigureOut">
              <a:rPr lang="en-US" smtClean="0"/>
              <a:pPr/>
              <a:t>8/17/2020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5EA6BA1-0717-4133-BD01-93EF2A43667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775D7702-DCA9-460C-A34B-EC74339DDB63}" type="datetimeFigureOut">
              <a:rPr lang="en-US" smtClean="0"/>
              <a:pPr/>
              <a:t>8/17/2020</a:t>
            </a:fld>
            <a:endParaRPr lang="en-US" dirty="0"/>
          </a:p>
        </p:txBody>
      </p:sp>
      <p:sp>
        <p:nvSpPr>
          <p:cNvPr id="22" name="Slide Number Placeholder 21"/>
          <p:cNvSpPr>
            <a:spLocks noGrp="1"/>
          </p:cNvSpPr>
          <p:nvPr>
            <p:ph type="sldNum" sz="quarter" idx="15"/>
          </p:nvPr>
        </p:nvSpPr>
        <p:spPr/>
        <p:txBody>
          <a:bodyPr rtlCol="0"/>
          <a:lstStyle/>
          <a:p>
            <a:fld id="{75EA6BA1-0717-4133-BD01-93EF2A43667D}"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a:t>Click icon to add picture</a:t>
            </a:r>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75D7702-DCA9-460C-A34B-EC74339DDB63}" type="datetimeFigureOut">
              <a:rPr lang="en-US" smtClean="0"/>
              <a:pPr/>
              <a:t>8/17/2020</a:t>
            </a:fld>
            <a:endParaRPr lang="en-US" dirty="0"/>
          </a:p>
        </p:txBody>
      </p:sp>
      <p:sp>
        <p:nvSpPr>
          <p:cNvPr id="18" name="Slide Number Placeholder 17"/>
          <p:cNvSpPr>
            <a:spLocks noGrp="1"/>
          </p:cNvSpPr>
          <p:nvPr>
            <p:ph type="sldNum" sz="quarter" idx="11"/>
          </p:nvPr>
        </p:nvSpPr>
        <p:spPr/>
        <p:txBody>
          <a:bodyPr rtlCol="0"/>
          <a:lstStyle/>
          <a:p>
            <a:fld id="{75EA6BA1-0717-4133-BD01-93EF2A43667D}"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75D7702-DCA9-460C-A34B-EC74339DDB63}" type="datetimeFigureOut">
              <a:rPr lang="en-US" smtClean="0"/>
              <a:pPr/>
              <a:t>8/17/2020</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5EA6BA1-0717-4133-BD01-93EF2A43667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png"/><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838200"/>
            <a:ext cx="7162800" cy="1894362"/>
          </a:xfrm>
        </p:spPr>
        <p:txBody>
          <a:bodyPr>
            <a:normAutofit/>
          </a:bodyPr>
          <a:lstStyle/>
          <a:p>
            <a:r>
              <a:rPr lang="en-US" sz="5000" dirty="0"/>
              <a:t>The </a:t>
            </a:r>
            <a:r>
              <a:rPr lang="en-US" sz="5000" u="sng" dirty="0">
                <a:solidFill>
                  <a:schemeClr val="accent1">
                    <a:lumMod val="75000"/>
                  </a:schemeClr>
                </a:solidFill>
              </a:rPr>
              <a:t>APEX</a:t>
            </a:r>
            <a:r>
              <a:rPr lang="en-US" sz="5000" dirty="0"/>
              <a:t> Program</a:t>
            </a:r>
            <a:br>
              <a:rPr lang="en-US" dirty="0"/>
            </a:br>
            <a:r>
              <a:rPr lang="en-US" sz="1800" dirty="0">
                <a:solidFill>
                  <a:schemeClr val="accent1">
                    <a:lumMod val="75000"/>
                  </a:schemeClr>
                </a:solidFill>
              </a:rPr>
              <a:t>A</a:t>
            </a:r>
            <a:r>
              <a:rPr lang="en-US" sz="1800" dirty="0"/>
              <a:t>dvancement through </a:t>
            </a:r>
            <a:r>
              <a:rPr lang="en-US" sz="1800" dirty="0">
                <a:solidFill>
                  <a:schemeClr val="accent1">
                    <a:lumMod val="75000"/>
                  </a:schemeClr>
                </a:solidFill>
              </a:rPr>
              <a:t>P</a:t>
            </a:r>
            <a:r>
              <a:rPr lang="en-US" sz="1800" dirty="0"/>
              <a:t>ardons and </a:t>
            </a:r>
            <a:r>
              <a:rPr lang="en-US" sz="1800" dirty="0">
                <a:solidFill>
                  <a:schemeClr val="accent1">
                    <a:lumMod val="75000"/>
                  </a:schemeClr>
                </a:solidFill>
              </a:rPr>
              <a:t>Ex</a:t>
            </a:r>
            <a:r>
              <a:rPr lang="en-US" sz="1800" dirty="0"/>
              <a:t>pungements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1"/>
          </p:nvPr>
        </p:nvGraphicFramePr>
        <p:xfrm>
          <a:off x="1143000" y="2005012"/>
          <a:ext cx="6096000" cy="4064000"/>
        </p:xfrm>
        <a:graphic>
          <a:graphicData uri="http://schemas.openxmlformats.org/presentationml/2006/ole">
            <mc:AlternateContent xmlns:mc="http://schemas.openxmlformats.org/markup-compatibility/2006">
              <mc:Choice xmlns:v="urn:schemas-microsoft-com:vml" Requires="v">
                <p:oleObj spid="_x0000_s1108" name="PDF" r:id="rId3" imgW="0" imgH="0" progId="FoxitReader.Document">
                  <p:embed/>
                </p:oleObj>
              </mc:Choice>
              <mc:Fallback>
                <p:oleObj name="PDF" r:id="rId3" imgW="0" imgH="0" progId="FoxitReader.Document">
                  <p:embed/>
                  <p:pic>
                    <p:nvPicPr>
                      <p:cNvPr id="0" name="AutoShape 27"/>
                      <p:cNvPicPr>
                        <a:picLocks noGrp="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143000" y="2005012"/>
                        <a:ext cx="6096000" cy="406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p:cNvGraphicFramePr>
          <p:nvPr/>
        </p:nvGraphicFramePr>
        <p:xfrm>
          <a:off x="1524000" y="1397000"/>
          <a:ext cx="6096000" cy="4064000"/>
        </p:xfrm>
        <a:graphic>
          <a:graphicData uri="http://schemas.openxmlformats.org/presentationml/2006/ole">
            <mc:AlternateContent xmlns:mc="http://schemas.openxmlformats.org/markup-compatibility/2006">
              <mc:Choice xmlns:v="urn:schemas-microsoft-com:vml" Requires="v">
                <p:oleObj spid="_x0000_s1109" name="PDF" r:id="rId4" imgW="0" imgH="0" progId="FoxitReader.Document">
                  <p:embed/>
                </p:oleObj>
              </mc:Choice>
              <mc:Fallback>
                <p:oleObj name="PDF" r:id="rId4" imgW="0" imgH="0" progId="FoxitReader.Document">
                  <p:embed/>
                  <p:pic>
                    <p:nvPicPr>
                      <p:cNvPr id="0" name="AutoShape 28"/>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524000" y="1397000"/>
                        <a:ext cx="6096000" cy="406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p:cNvGraphicFramePr>
          <p:nvPr/>
        </p:nvGraphicFramePr>
        <p:xfrm>
          <a:off x="1524000" y="1397000"/>
          <a:ext cx="6096000" cy="4064000"/>
        </p:xfrm>
        <a:graphic>
          <a:graphicData uri="http://schemas.openxmlformats.org/presentationml/2006/ole">
            <mc:AlternateContent xmlns:mc="http://schemas.openxmlformats.org/markup-compatibility/2006">
              <mc:Choice xmlns:v="urn:schemas-microsoft-com:vml" Requires="v">
                <p:oleObj spid="_x0000_s1110" name="FDF" r:id="rId5" imgW="0" imgH="0" progId="FoxitReader.FDFDoc">
                  <p:embed/>
                </p:oleObj>
              </mc:Choice>
              <mc:Fallback>
                <p:oleObj name="FDF" r:id="rId5" imgW="0" imgH="0" progId="FoxitReader.FDFDoc">
                  <p:embed/>
                  <p:pic>
                    <p:nvPicPr>
                      <p:cNvPr id="0" name="AutoShape 29"/>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524000" y="1397000"/>
                        <a:ext cx="6096000" cy="406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030" name="Picture 6"/>
          <p:cNvPicPr>
            <a:picLocks noChangeAspect="1" noChangeArrowheads="1"/>
          </p:cNvPicPr>
          <p:nvPr/>
        </p:nvPicPr>
        <p:blipFill>
          <a:blip r:embed="rId6" cstate="print"/>
          <a:srcRect/>
          <a:stretch>
            <a:fillRect/>
          </a:stretch>
        </p:blipFill>
        <p:spPr bwMode="auto">
          <a:xfrm>
            <a:off x="1447800" y="-457200"/>
            <a:ext cx="6484239" cy="8395811"/>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1295400" y="0"/>
            <a:ext cx="6437757" cy="8378381"/>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579438"/>
          </a:xfrm>
        </p:spPr>
        <p:txBody>
          <a:bodyPr/>
          <a:lstStyle/>
          <a:p>
            <a:pPr algn="ctr"/>
            <a:r>
              <a:rPr lang="en-US" b="1" u="sng" dirty="0"/>
              <a:t>Who is ELIGIBLE for a PARDON?</a:t>
            </a:r>
            <a:endParaRPr lang="en-US" u="sng" dirty="0"/>
          </a:p>
        </p:txBody>
      </p:sp>
      <p:sp>
        <p:nvSpPr>
          <p:cNvPr id="3" name="Content Placeholder 2"/>
          <p:cNvSpPr>
            <a:spLocks noGrp="1"/>
          </p:cNvSpPr>
          <p:nvPr>
            <p:ph sz="quarter" idx="1"/>
          </p:nvPr>
        </p:nvSpPr>
        <p:spPr>
          <a:xfrm>
            <a:off x="304800" y="1447800"/>
            <a:ext cx="8534400" cy="5257800"/>
          </a:xfrm>
        </p:spPr>
        <p:txBody>
          <a:bodyPr>
            <a:normAutofit/>
          </a:bodyPr>
          <a:lstStyle/>
          <a:p>
            <a:pPr algn="ctr">
              <a:spcAft>
                <a:spcPts val="1200"/>
              </a:spcAft>
              <a:buNone/>
            </a:pPr>
            <a:r>
              <a:rPr lang="en-US" sz="2800" dirty="0"/>
              <a:t>To be ELIGIBLE for a pardon:</a:t>
            </a:r>
          </a:p>
          <a:p>
            <a:pPr algn="ctr">
              <a:spcAft>
                <a:spcPts val="2400"/>
              </a:spcAft>
              <a:buSzPct val="100000"/>
              <a:buFont typeface="Wingdings" pitchFamily="2" charset="2"/>
              <a:buChar char="v"/>
            </a:pPr>
            <a:r>
              <a:rPr lang="en-US" sz="2800" dirty="0"/>
              <a:t> Your convictions must be in the </a:t>
            </a:r>
            <a:r>
              <a:rPr lang="en-US" sz="2800" b="1" dirty="0"/>
              <a:t>State of Delaware</a:t>
            </a:r>
            <a:r>
              <a:rPr lang="en-US" sz="2800" dirty="0"/>
              <a:t>, and not federal or out-of-state.</a:t>
            </a:r>
          </a:p>
          <a:p>
            <a:pPr algn="ctr">
              <a:spcBef>
                <a:spcPts val="0"/>
              </a:spcBef>
              <a:spcAft>
                <a:spcPts val="2400"/>
              </a:spcAft>
              <a:buSzPct val="100000"/>
              <a:buFont typeface="Wingdings" pitchFamily="2" charset="2"/>
              <a:buChar char="v"/>
            </a:pPr>
            <a:r>
              <a:rPr lang="en-US" sz="2800" dirty="0"/>
              <a:t> You must have </a:t>
            </a:r>
            <a:r>
              <a:rPr lang="en-US" sz="2800" b="1" dirty="0"/>
              <a:t>completed all phases of your sentence(s)</a:t>
            </a:r>
            <a:r>
              <a:rPr lang="en-US" sz="2800" dirty="0"/>
              <a:t>, including probation and parole.</a:t>
            </a:r>
          </a:p>
          <a:p>
            <a:pPr algn="ctr">
              <a:spcAft>
                <a:spcPts val="2400"/>
              </a:spcAft>
              <a:buSzPct val="100000"/>
              <a:buFont typeface="Wingdings" pitchFamily="2" charset="2"/>
              <a:buChar char="v"/>
            </a:pPr>
            <a:r>
              <a:rPr lang="en-US" sz="2800" dirty="0"/>
              <a:t>You may not be </a:t>
            </a:r>
            <a:r>
              <a:rPr lang="en-US" sz="2800" b="1" dirty="0"/>
              <a:t>delinquent on payment </a:t>
            </a:r>
            <a:r>
              <a:rPr lang="en-US" sz="2800" dirty="0"/>
              <a:t>of any restitution, fees, or fines from your offenses. </a:t>
            </a:r>
          </a:p>
          <a:p>
            <a:pPr algn="ctr">
              <a:buSzPct val="100000"/>
              <a:buFont typeface="Wingdings" pitchFamily="2" charset="2"/>
              <a:buChar char="v"/>
            </a:pPr>
            <a:r>
              <a:rPr lang="en-US" sz="2800" dirty="0"/>
              <a:t> </a:t>
            </a:r>
            <a:r>
              <a:rPr lang="en-US" sz="2800"/>
              <a:t>You may not </a:t>
            </a:r>
            <a:r>
              <a:rPr lang="en-US" sz="2800" dirty="0"/>
              <a:t>have any </a:t>
            </a:r>
            <a:r>
              <a:rPr lang="en-US" sz="2800" b="1" dirty="0"/>
              <a:t>pending charges</a:t>
            </a:r>
            <a:r>
              <a:rPr lang="en-US" sz="2800" dirty="0"/>
              <a:t>.</a:t>
            </a:r>
          </a:p>
        </p:txBody>
      </p:sp>
      <p:sp>
        <p:nvSpPr>
          <p:cNvPr id="4" name="TextBox 3"/>
          <p:cNvSpPr txBox="1"/>
          <p:nvPr/>
        </p:nvSpPr>
        <p:spPr>
          <a:xfrm>
            <a:off x="0" y="152400"/>
            <a:ext cx="9144000" cy="381000"/>
          </a:xfrm>
          <a:prstGeom prst="rect">
            <a:avLst/>
          </a:prstGeom>
          <a:noFill/>
        </p:spPr>
        <p:txBody>
          <a:bodyPr wrap="square" rtlCol="0">
            <a:spAutoFit/>
          </a:bodyPr>
          <a:lstStyle/>
          <a:p>
            <a:pPr algn="ctr"/>
            <a:r>
              <a:rPr lang="en-US" dirty="0"/>
              <a:t>Pardons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579438"/>
          </a:xfrm>
        </p:spPr>
        <p:txBody>
          <a:bodyPr>
            <a:normAutofit/>
          </a:bodyPr>
          <a:lstStyle/>
          <a:p>
            <a:pPr algn="ctr"/>
            <a:r>
              <a:rPr lang="en-US" b="1" u="sng" dirty="0"/>
              <a:t>The CRITERIA</a:t>
            </a:r>
            <a:endParaRPr lang="en-US" u="sng" dirty="0"/>
          </a:p>
        </p:txBody>
      </p:sp>
      <p:sp>
        <p:nvSpPr>
          <p:cNvPr id="3" name="Content Placeholder 2"/>
          <p:cNvSpPr>
            <a:spLocks noGrp="1"/>
          </p:cNvSpPr>
          <p:nvPr>
            <p:ph sz="quarter" idx="1"/>
          </p:nvPr>
        </p:nvSpPr>
        <p:spPr>
          <a:xfrm>
            <a:off x="152400" y="1295400"/>
            <a:ext cx="8686800" cy="5562600"/>
          </a:xfrm>
        </p:spPr>
        <p:txBody>
          <a:bodyPr>
            <a:normAutofit/>
          </a:bodyPr>
          <a:lstStyle/>
          <a:p>
            <a:pPr algn="ctr">
              <a:lnSpc>
                <a:spcPct val="120000"/>
              </a:lnSpc>
              <a:spcAft>
                <a:spcPts val="1200"/>
              </a:spcAft>
              <a:buNone/>
            </a:pPr>
            <a:r>
              <a:rPr lang="en-US" sz="2200" dirty="0"/>
              <a:t>You are </a:t>
            </a:r>
            <a:r>
              <a:rPr lang="en-US" sz="2200" i="1" dirty="0"/>
              <a:t>more likely </a:t>
            </a:r>
            <a:r>
              <a:rPr lang="en-US" sz="2200" dirty="0"/>
              <a:t>to receive a pardon if:</a:t>
            </a:r>
          </a:p>
          <a:p>
            <a:pPr lvl="0">
              <a:lnSpc>
                <a:spcPct val="120000"/>
              </a:lnSpc>
              <a:spcAft>
                <a:spcPts val="600"/>
              </a:spcAft>
              <a:buSzPct val="100000"/>
              <a:buFont typeface="Wingdings" pitchFamily="2" charset="2"/>
              <a:buChar char="v"/>
            </a:pPr>
            <a:r>
              <a:rPr lang="en-US" sz="2200" dirty="0"/>
              <a:t>There has been a </a:t>
            </a:r>
            <a:r>
              <a:rPr lang="en-US" sz="2200" b="1" dirty="0"/>
              <a:t>significant lapse of time</a:t>
            </a:r>
            <a:r>
              <a:rPr lang="en-US" sz="2200" dirty="0"/>
              <a:t> since your most recent offense or arrest.</a:t>
            </a:r>
          </a:p>
          <a:p>
            <a:pPr lvl="0">
              <a:lnSpc>
                <a:spcPct val="120000"/>
              </a:lnSpc>
              <a:spcAft>
                <a:spcPts val="600"/>
              </a:spcAft>
              <a:buSzPct val="100000"/>
              <a:buFont typeface="Wingdings" pitchFamily="2" charset="2"/>
              <a:buChar char="v"/>
            </a:pPr>
            <a:r>
              <a:rPr lang="en-US" sz="2200" dirty="0"/>
              <a:t>You </a:t>
            </a:r>
            <a:r>
              <a:rPr lang="en-US" sz="2200" b="1" dirty="0"/>
              <a:t>accept responsibility</a:t>
            </a:r>
            <a:r>
              <a:rPr lang="en-US" sz="2200" dirty="0"/>
              <a:t> – you acknowledge guilt, admit that you were wrong, &amp; understand how you hurt others.</a:t>
            </a:r>
          </a:p>
          <a:p>
            <a:pPr lvl="0">
              <a:lnSpc>
                <a:spcPct val="120000"/>
              </a:lnSpc>
              <a:spcAft>
                <a:spcPts val="600"/>
              </a:spcAft>
              <a:buSzPct val="100000"/>
              <a:buFont typeface="Wingdings" pitchFamily="2" charset="2"/>
              <a:buChar char="v"/>
            </a:pPr>
            <a:r>
              <a:rPr lang="en-US" sz="2200" dirty="0"/>
              <a:t>You </a:t>
            </a:r>
            <a:r>
              <a:rPr lang="en-US" sz="2200" b="1" dirty="0"/>
              <a:t>demonstrate remorse</a:t>
            </a:r>
            <a:r>
              <a:rPr lang="en-US" sz="2200" dirty="0"/>
              <a:t> – you show regret for your actions and are apologetic to those affected by your actions. </a:t>
            </a:r>
          </a:p>
          <a:p>
            <a:pPr>
              <a:lnSpc>
                <a:spcPct val="120000"/>
              </a:lnSpc>
              <a:spcAft>
                <a:spcPts val="600"/>
              </a:spcAft>
              <a:buSzPct val="100000"/>
              <a:buFont typeface="Wingdings" pitchFamily="2" charset="2"/>
              <a:buChar char="v"/>
            </a:pPr>
            <a:r>
              <a:rPr lang="en-US" sz="2200" dirty="0"/>
              <a:t>You have demonstrated </a:t>
            </a:r>
            <a:r>
              <a:rPr lang="en-US" sz="2200" b="1" dirty="0"/>
              <a:t>good citizenship </a:t>
            </a:r>
            <a:r>
              <a:rPr lang="en-US" sz="2200" dirty="0"/>
              <a:t>– volunteering, church involvement, supporting a family, employment, etc.</a:t>
            </a:r>
          </a:p>
          <a:p>
            <a:pPr lvl="0">
              <a:lnSpc>
                <a:spcPct val="120000"/>
              </a:lnSpc>
              <a:spcAft>
                <a:spcPts val="1200"/>
              </a:spcAft>
              <a:buSzPct val="100000"/>
              <a:buFont typeface="Wingdings" pitchFamily="2" charset="2"/>
              <a:buChar char="v"/>
            </a:pPr>
            <a:r>
              <a:rPr lang="en-US" sz="2200"/>
              <a:t>You have pursued </a:t>
            </a:r>
            <a:r>
              <a:rPr lang="en-US" sz="2200" b="1"/>
              <a:t>self-improvement</a:t>
            </a:r>
            <a:r>
              <a:rPr lang="en-US" sz="2200"/>
              <a:t> – getting an education</a:t>
            </a:r>
            <a:r>
              <a:rPr lang="en-US" sz="2200" dirty="0"/>
              <a:t>, completing rehab, changing your people &amp; places, etc.</a:t>
            </a:r>
            <a:endParaRPr lang="en-US" sz="2200" b="1" dirty="0"/>
          </a:p>
          <a:p>
            <a:pPr algn="ctr"/>
            <a:endParaRPr lang="en-US" sz="2800" dirty="0"/>
          </a:p>
        </p:txBody>
      </p:sp>
      <p:sp>
        <p:nvSpPr>
          <p:cNvPr id="4" name="TextBox 3"/>
          <p:cNvSpPr txBox="1"/>
          <p:nvPr/>
        </p:nvSpPr>
        <p:spPr>
          <a:xfrm>
            <a:off x="0" y="152400"/>
            <a:ext cx="9144000" cy="381000"/>
          </a:xfrm>
          <a:prstGeom prst="rect">
            <a:avLst/>
          </a:prstGeom>
          <a:noFill/>
        </p:spPr>
        <p:txBody>
          <a:bodyPr wrap="square" rtlCol="0">
            <a:spAutoFit/>
          </a:bodyPr>
          <a:lstStyle/>
          <a:p>
            <a:pPr algn="ctr"/>
            <a:r>
              <a:rPr lang="en-US" dirty="0"/>
              <a:t>Pardons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579438"/>
          </a:xfrm>
        </p:spPr>
        <p:txBody>
          <a:bodyPr>
            <a:normAutofit/>
          </a:bodyPr>
          <a:lstStyle/>
          <a:p>
            <a:pPr algn="ctr"/>
            <a:r>
              <a:rPr lang="en-US" b="1" u="sng" dirty="0"/>
              <a:t>The PROCEDURES</a:t>
            </a:r>
            <a:endParaRPr lang="en-US" u="sng" dirty="0"/>
          </a:p>
        </p:txBody>
      </p:sp>
      <p:sp>
        <p:nvSpPr>
          <p:cNvPr id="3" name="Content Placeholder 2"/>
          <p:cNvSpPr>
            <a:spLocks noGrp="1"/>
          </p:cNvSpPr>
          <p:nvPr>
            <p:ph sz="quarter" idx="1"/>
          </p:nvPr>
        </p:nvSpPr>
        <p:spPr>
          <a:xfrm>
            <a:off x="228600" y="1524000"/>
            <a:ext cx="8686800" cy="4873752"/>
          </a:xfrm>
        </p:spPr>
        <p:txBody>
          <a:bodyPr>
            <a:normAutofit/>
          </a:bodyPr>
          <a:lstStyle/>
          <a:p>
            <a:pPr algn="ctr">
              <a:buNone/>
            </a:pPr>
            <a:r>
              <a:rPr lang="en-US" sz="2800" dirty="0"/>
              <a:t>The granting of a PARDON requires two actions:</a:t>
            </a:r>
          </a:p>
          <a:p>
            <a:pPr algn="ctr">
              <a:buNone/>
            </a:pPr>
            <a:endParaRPr lang="en-US" sz="2800" dirty="0"/>
          </a:p>
          <a:p>
            <a:pPr marL="514350" indent="-514350" algn="ctr">
              <a:buSzPct val="100000"/>
              <a:buFont typeface="+mj-lt"/>
              <a:buAutoNum type="arabicPeriod"/>
            </a:pPr>
            <a:r>
              <a:rPr lang="en-US" sz="2800" dirty="0"/>
              <a:t>The </a:t>
            </a:r>
            <a:r>
              <a:rPr lang="en-US" sz="2800" b="1" dirty="0"/>
              <a:t>Board of Pardons </a:t>
            </a:r>
            <a:r>
              <a:rPr lang="en-US" sz="2800" dirty="0"/>
              <a:t>must recommend your application to the Governor.</a:t>
            </a:r>
          </a:p>
          <a:p>
            <a:pPr marL="514350" indent="-514350" algn="ctr">
              <a:buSzPct val="100000"/>
              <a:buNone/>
            </a:pPr>
            <a:endParaRPr lang="en-US" sz="2800" dirty="0"/>
          </a:p>
          <a:p>
            <a:pPr marL="514350" indent="-514350" algn="ctr">
              <a:buSzPct val="100000"/>
              <a:buNone/>
            </a:pPr>
            <a:r>
              <a:rPr lang="en-US" sz="2800" dirty="0"/>
              <a:t>AND</a:t>
            </a:r>
          </a:p>
          <a:p>
            <a:pPr marL="514350" indent="-514350" algn="ctr">
              <a:buSzPct val="100000"/>
              <a:buNone/>
            </a:pPr>
            <a:endParaRPr lang="en-US" sz="2800" dirty="0"/>
          </a:p>
          <a:p>
            <a:pPr marL="514350" indent="-514350" algn="ctr">
              <a:buSzPct val="100000"/>
              <a:buFont typeface="+mj-lt"/>
              <a:buAutoNum type="arabicPeriod" startAt="2"/>
            </a:pPr>
            <a:r>
              <a:rPr lang="en-US" sz="2800" dirty="0"/>
              <a:t>The </a:t>
            </a:r>
            <a:r>
              <a:rPr lang="en-US" sz="2800" b="1" dirty="0"/>
              <a:t>Governor</a:t>
            </a:r>
            <a:r>
              <a:rPr lang="en-US" sz="2800" dirty="0"/>
              <a:t> must approve your pardon</a:t>
            </a:r>
          </a:p>
          <a:p>
            <a:pPr marL="514350" indent="-514350" algn="ctr">
              <a:buSzPct val="100000"/>
              <a:buFont typeface="+mj-lt"/>
              <a:buAutoNum type="arabicPeriod" startAt="2"/>
            </a:pPr>
            <a:endParaRPr lang="en-US" sz="2800" dirty="0"/>
          </a:p>
        </p:txBody>
      </p:sp>
      <p:sp>
        <p:nvSpPr>
          <p:cNvPr id="4" name="TextBox 3"/>
          <p:cNvSpPr txBox="1"/>
          <p:nvPr/>
        </p:nvSpPr>
        <p:spPr>
          <a:xfrm>
            <a:off x="0" y="152400"/>
            <a:ext cx="9144000" cy="381000"/>
          </a:xfrm>
          <a:prstGeom prst="rect">
            <a:avLst/>
          </a:prstGeom>
          <a:noFill/>
        </p:spPr>
        <p:txBody>
          <a:bodyPr wrap="square" rtlCol="0">
            <a:spAutoFit/>
          </a:bodyPr>
          <a:lstStyle/>
          <a:p>
            <a:pPr algn="ctr"/>
            <a:r>
              <a:rPr lang="en-US" dirty="0"/>
              <a:t>Pardons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579438"/>
          </a:xfrm>
        </p:spPr>
        <p:txBody>
          <a:bodyPr>
            <a:normAutofit/>
          </a:bodyPr>
          <a:lstStyle/>
          <a:p>
            <a:pPr algn="ctr"/>
            <a:r>
              <a:rPr lang="en-US" b="1" u="sng" dirty="0"/>
              <a:t>Timeline</a:t>
            </a:r>
            <a:endParaRPr lang="en-US" u="sng" dirty="0"/>
          </a:p>
        </p:txBody>
      </p:sp>
      <p:sp>
        <p:nvSpPr>
          <p:cNvPr id="3" name="Content Placeholder 2"/>
          <p:cNvSpPr>
            <a:spLocks noGrp="1"/>
          </p:cNvSpPr>
          <p:nvPr>
            <p:ph sz="quarter" idx="1"/>
          </p:nvPr>
        </p:nvSpPr>
        <p:spPr>
          <a:xfrm>
            <a:off x="381000" y="1524000"/>
            <a:ext cx="8382000" cy="4873752"/>
          </a:xfrm>
        </p:spPr>
        <p:txBody>
          <a:bodyPr>
            <a:normAutofit/>
          </a:bodyPr>
          <a:lstStyle/>
          <a:p>
            <a:pPr algn="ctr">
              <a:spcBef>
                <a:spcPts val="0"/>
              </a:spcBef>
              <a:spcAft>
                <a:spcPts val="3000"/>
              </a:spcAft>
              <a:buSzPct val="100000"/>
              <a:buFont typeface="Wingdings" pitchFamily="2" charset="2"/>
              <a:buChar char="v"/>
            </a:pPr>
            <a:r>
              <a:rPr lang="en-US" sz="2800" dirty="0"/>
              <a:t> The Board of Pardons meets monthly.  However, once you submit your application, you will need to </a:t>
            </a:r>
            <a:r>
              <a:rPr lang="en-US" sz="2800" b="1" dirty="0"/>
              <a:t>wait 3+ months </a:t>
            </a:r>
            <a:r>
              <a:rPr lang="en-US" sz="2800" dirty="0"/>
              <a:t>to appear for a hearing.</a:t>
            </a:r>
          </a:p>
          <a:p>
            <a:pPr algn="ctr">
              <a:spcBef>
                <a:spcPts val="0"/>
              </a:spcBef>
              <a:spcAft>
                <a:spcPts val="3000"/>
              </a:spcAft>
              <a:buSzPct val="100000"/>
              <a:buFont typeface="Wingdings" pitchFamily="2" charset="2"/>
              <a:buChar char="v"/>
            </a:pPr>
            <a:r>
              <a:rPr lang="en-US" sz="2800" dirty="0"/>
              <a:t>If the Board recommends you for a pardon, the GOVERNOR will decide whether to grant your pardon about </a:t>
            </a:r>
            <a:r>
              <a:rPr lang="en-US" sz="2800" b="1" dirty="0"/>
              <a:t>3+ months later</a:t>
            </a:r>
            <a:r>
              <a:rPr lang="en-US" sz="2800" dirty="0"/>
              <a:t>.</a:t>
            </a:r>
          </a:p>
          <a:p>
            <a:pPr algn="ctr">
              <a:spcBef>
                <a:spcPts val="0"/>
              </a:spcBef>
              <a:spcAft>
                <a:spcPts val="1200"/>
              </a:spcAft>
              <a:buSzPct val="100000"/>
              <a:buFont typeface="Wingdings" pitchFamily="2" charset="2"/>
              <a:buChar char="v"/>
            </a:pPr>
            <a:r>
              <a:rPr lang="en-US" sz="2800" dirty="0"/>
              <a:t>All in all, the whole process from beginning to end can take up to two years or less</a:t>
            </a:r>
            <a:r>
              <a:rPr lang="en-US" sz="2800" b="1" dirty="0"/>
              <a:t>.</a:t>
            </a:r>
            <a:endParaRPr lang="en-US" sz="2800" dirty="0"/>
          </a:p>
          <a:p>
            <a:pPr algn="ctr">
              <a:spcBef>
                <a:spcPts val="0"/>
              </a:spcBef>
            </a:pPr>
            <a:endParaRPr lang="en-US" sz="2800" dirty="0"/>
          </a:p>
          <a:p>
            <a:pPr algn="ctr"/>
            <a:endParaRPr lang="en-US" sz="3200" dirty="0"/>
          </a:p>
        </p:txBody>
      </p:sp>
      <p:sp>
        <p:nvSpPr>
          <p:cNvPr id="4" name="TextBox 3"/>
          <p:cNvSpPr txBox="1"/>
          <p:nvPr/>
        </p:nvSpPr>
        <p:spPr>
          <a:xfrm>
            <a:off x="0" y="152400"/>
            <a:ext cx="9144000" cy="381000"/>
          </a:xfrm>
          <a:prstGeom prst="rect">
            <a:avLst/>
          </a:prstGeom>
          <a:noFill/>
        </p:spPr>
        <p:txBody>
          <a:bodyPr wrap="square" rtlCol="0">
            <a:spAutoFit/>
          </a:bodyPr>
          <a:lstStyle/>
          <a:p>
            <a:pPr algn="ctr"/>
            <a:r>
              <a:rPr lang="en-US" dirty="0"/>
              <a:t>Pardons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6278562"/>
          </a:xfrm>
        </p:spPr>
        <p:txBody>
          <a:bodyPr anchor="t"/>
          <a:lstStyle/>
          <a:p>
            <a:pPr algn="ctr"/>
            <a:br>
              <a:rPr lang="en-US" dirty="0"/>
            </a:br>
            <a:br>
              <a:rPr lang="en-US" dirty="0"/>
            </a:br>
            <a:r>
              <a:rPr lang="en-US" b="1" dirty="0"/>
              <a:t>EXPUNGEMENTS</a:t>
            </a:r>
            <a:br>
              <a:rPr lang="en-US" b="1" dirty="0"/>
            </a:br>
            <a:endParaRPr lang="en-US" b="1" dirty="0"/>
          </a:p>
        </p:txBody>
      </p:sp>
      <p:pic>
        <p:nvPicPr>
          <p:cNvPr id="1027" name="Picture 3"/>
          <p:cNvPicPr>
            <a:picLocks noChangeAspect="1" noChangeArrowheads="1"/>
          </p:cNvPicPr>
          <p:nvPr/>
        </p:nvPicPr>
        <p:blipFill>
          <a:blip r:embed="rId2" cstate="print"/>
          <a:srcRect/>
          <a:stretch>
            <a:fillRect/>
          </a:stretch>
        </p:blipFill>
        <p:spPr bwMode="auto">
          <a:xfrm>
            <a:off x="3429000" y="2514600"/>
            <a:ext cx="2428875" cy="27813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144000" cy="655638"/>
          </a:xfrm>
        </p:spPr>
        <p:txBody>
          <a:bodyPr>
            <a:normAutofit/>
          </a:bodyPr>
          <a:lstStyle/>
          <a:p>
            <a:pPr algn="ctr"/>
            <a:r>
              <a:rPr lang="en-US" b="1" u="sng" dirty="0"/>
              <a:t>What is an Expungement?</a:t>
            </a:r>
            <a:endParaRPr lang="en-US" u="sng" dirty="0"/>
          </a:p>
        </p:txBody>
      </p:sp>
      <p:sp>
        <p:nvSpPr>
          <p:cNvPr id="3" name="Content Placeholder 2"/>
          <p:cNvSpPr>
            <a:spLocks noGrp="1"/>
          </p:cNvSpPr>
          <p:nvPr>
            <p:ph sz="quarter" idx="1"/>
          </p:nvPr>
        </p:nvSpPr>
        <p:spPr>
          <a:xfrm>
            <a:off x="381000" y="1600200"/>
            <a:ext cx="8382000" cy="4873752"/>
          </a:xfrm>
        </p:spPr>
        <p:txBody>
          <a:bodyPr anchor="ctr">
            <a:normAutofit/>
          </a:bodyPr>
          <a:lstStyle/>
          <a:p>
            <a:pPr algn="ctr">
              <a:lnSpc>
                <a:spcPct val="150000"/>
              </a:lnSpc>
              <a:spcBef>
                <a:spcPts val="1200"/>
              </a:spcBef>
              <a:spcAft>
                <a:spcPts val="1800"/>
              </a:spcAft>
              <a:buSzPct val="100000"/>
              <a:buFont typeface="Wingdings" pitchFamily="2" charset="2"/>
              <a:buChar char="v"/>
            </a:pPr>
            <a:r>
              <a:rPr lang="en-US" sz="3600" dirty="0"/>
              <a:t>An </a:t>
            </a:r>
            <a:r>
              <a:rPr lang="en-US" sz="3600" b="1" dirty="0"/>
              <a:t>EXPUNGEMENT</a:t>
            </a:r>
            <a:r>
              <a:rPr lang="en-US" sz="3600" dirty="0"/>
              <a:t> seals a criminal record, so that it does not appear on state-run background checks.  </a:t>
            </a:r>
          </a:p>
          <a:p>
            <a:pPr>
              <a:buNone/>
            </a:pPr>
            <a:endParaRPr lang="en-US" dirty="0"/>
          </a:p>
        </p:txBody>
      </p:sp>
      <p:sp>
        <p:nvSpPr>
          <p:cNvPr id="5" name="TextBox 4"/>
          <p:cNvSpPr txBox="1"/>
          <p:nvPr/>
        </p:nvSpPr>
        <p:spPr>
          <a:xfrm>
            <a:off x="0" y="228600"/>
            <a:ext cx="9144000" cy="338554"/>
          </a:xfrm>
          <a:prstGeom prst="rect">
            <a:avLst/>
          </a:prstGeom>
          <a:noFill/>
        </p:spPr>
        <p:txBody>
          <a:bodyPr wrap="square" rtlCol="0">
            <a:spAutoFit/>
          </a:bodyPr>
          <a:lstStyle/>
          <a:p>
            <a:pPr algn="ctr"/>
            <a:r>
              <a:rPr lang="en-US" sz="1600" dirty="0"/>
              <a:t>Expungements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727BB-89E1-423E-93FF-7DF028D51528}"/>
              </a:ext>
            </a:extLst>
          </p:cNvPr>
          <p:cNvSpPr>
            <a:spLocks noGrp="1"/>
          </p:cNvSpPr>
          <p:nvPr>
            <p:ph type="title"/>
          </p:nvPr>
        </p:nvSpPr>
        <p:spPr>
          <a:xfrm>
            <a:off x="304800" y="1580159"/>
            <a:ext cx="2944622" cy="1848842"/>
          </a:xfrm>
        </p:spPr>
        <p:txBody>
          <a:bodyPr>
            <a:normAutofit/>
          </a:bodyPr>
          <a:lstStyle/>
          <a:p>
            <a:pPr algn="r"/>
            <a:r>
              <a:rPr lang="en-US" b="1" dirty="0">
                <a:solidFill>
                  <a:schemeClr val="accent1"/>
                </a:solidFill>
              </a:rPr>
              <a:t>Mandatory Expungement</a:t>
            </a:r>
          </a:p>
        </p:txBody>
      </p:sp>
      <p:sp>
        <p:nvSpPr>
          <p:cNvPr id="3" name="Content Placeholder 2">
            <a:extLst>
              <a:ext uri="{FF2B5EF4-FFF2-40B4-BE49-F238E27FC236}">
                <a16:creationId xmlns:a16="http://schemas.microsoft.com/office/drawing/2014/main" id="{69359440-A86F-46AE-8FCB-34109B00409A}"/>
              </a:ext>
            </a:extLst>
          </p:cNvPr>
          <p:cNvSpPr>
            <a:spLocks noGrp="1"/>
          </p:cNvSpPr>
          <p:nvPr>
            <p:ph idx="1"/>
          </p:nvPr>
        </p:nvSpPr>
        <p:spPr>
          <a:xfrm>
            <a:off x="3591754" y="1258270"/>
            <a:ext cx="4923597" cy="4393769"/>
          </a:xfrm>
        </p:spPr>
        <p:txBody>
          <a:bodyPr anchor="ctr">
            <a:normAutofit/>
          </a:bodyPr>
          <a:lstStyle/>
          <a:p>
            <a:pPr marL="0" indent="0">
              <a:buNone/>
            </a:pPr>
            <a:r>
              <a:rPr lang="en-US" sz="1500" b="1" u="sng" dirty="0"/>
              <a:t>Scenario #1:</a:t>
            </a:r>
          </a:p>
          <a:p>
            <a:r>
              <a:rPr lang="en-US" sz="1500" dirty="0"/>
              <a:t>All Charges Terminated in your Favor</a:t>
            </a:r>
          </a:p>
          <a:p>
            <a:pPr marL="0" indent="0">
              <a:buNone/>
            </a:pPr>
            <a:r>
              <a:rPr lang="en-US" sz="1500" b="1" dirty="0"/>
              <a:t>Or</a:t>
            </a:r>
          </a:p>
          <a:p>
            <a:r>
              <a:rPr lang="en-US" sz="1500" dirty="0"/>
              <a:t>After 3 years for a single violation conviction</a:t>
            </a:r>
          </a:p>
          <a:p>
            <a:pPr marL="0" indent="0">
              <a:buNone/>
            </a:pPr>
            <a:r>
              <a:rPr lang="en-US" sz="1500" b="1" dirty="0"/>
              <a:t>Or</a:t>
            </a:r>
          </a:p>
          <a:p>
            <a:r>
              <a:rPr lang="en-US" sz="1500" dirty="0"/>
              <a:t>After 5 years for a single misdemeanor conviction</a:t>
            </a:r>
          </a:p>
          <a:p>
            <a:pPr marL="0" indent="0" algn="ctr">
              <a:buNone/>
            </a:pPr>
            <a:r>
              <a:rPr lang="en-US" sz="1500" i="1" dirty="0"/>
              <a:t>*Exclusions Apply</a:t>
            </a:r>
          </a:p>
          <a:p>
            <a:pPr marL="0" indent="0">
              <a:buNone/>
            </a:pPr>
            <a:endParaRPr lang="en-US" sz="1500" dirty="0"/>
          </a:p>
          <a:p>
            <a:r>
              <a:rPr lang="en-US" sz="1500" b="1" u="sng" dirty="0"/>
              <a:t>Eligible Applicants must: </a:t>
            </a:r>
          </a:p>
          <a:p>
            <a:r>
              <a:rPr lang="en-US" sz="1500" dirty="0"/>
              <a:t>Complete fingerprints with the State Bureau of Identification(SBI)</a:t>
            </a:r>
          </a:p>
          <a:p>
            <a:r>
              <a:rPr lang="en-US" sz="1500" dirty="0"/>
              <a:t>Wait 4-6 weeks to receive Official Eligibility letter and SBI Report</a:t>
            </a:r>
          </a:p>
          <a:p>
            <a:r>
              <a:rPr lang="en-US" sz="1500" dirty="0"/>
              <a:t>Complete application and return form and filing fee to SBI’s Office directly.</a:t>
            </a:r>
          </a:p>
          <a:p>
            <a:pPr marL="0" indent="0">
              <a:buNone/>
            </a:pPr>
            <a:endParaRPr lang="en-US" sz="1275" dirty="0"/>
          </a:p>
        </p:txBody>
      </p:sp>
    </p:spTree>
    <p:extLst>
      <p:ext uri="{BB962C8B-B14F-4D97-AF65-F5344CB8AC3E}">
        <p14:creationId xmlns:p14="http://schemas.microsoft.com/office/powerpoint/2010/main" val="38305344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0B744-9EFC-4724-B0F9-1535A64C3377}"/>
              </a:ext>
            </a:extLst>
          </p:cNvPr>
          <p:cNvSpPr>
            <a:spLocks noGrp="1"/>
          </p:cNvSpPr>
          <p:nvPr>
            <p:ph type="title"/>
          </p:nvPr>
        </p:nvSpPr>
        <p:spPr>
          <a:xfrm>
            <a:off x="152400" y="1580159"/>
            <a:ext cx="3200400" cy="2306042"/>
          </a:xfrm>
        </p:spPr>
        <p:txBody>
          <a:bodyPr>
            <a:normAutofit/>
          </a:bodyPr>
          <a:lstStyle/>
          <a:p>
            <a:pPr algn="r"/>
            <a:r>
              <a:rPr lang="en-US" b="1" dirty="0">
                <a:solidFill>
                  <a:schemeClr val="accent1"/>
                </a:solidFill>
              </a:rPr>
              <a:t>Discretionary Expungement</a:t>
            </a:r>
            <a:r>
              <a:rPr lang="en-US" dirty="0">
                <a:solidFill>
                  <a:schemeClr val="accent1"/>
                </a:solidFill>
              </a:rPr>
              <a:t>	</a:t>
            </a:r>
          </a:p>
        </p:txBody>
      </p:sp>
      <p:sp>
        <p:nvSpPr>
          <p:cNvPr id="3" name="Content Placeholder 2">
            <a:extLst>
              <a:ext uri="{FF2B5EF4-FFF2-40B4-BE49-F238E27FC236}">
                <a16:creationId xmlns:a16="http://schemas.microsoft.com/office/drawing/2014/main" id="{4211D875-3F1D-42BA-B034-3EB753CDF648}"/>
              </a:ext>
            </a:extLst>
          </p:cNvPr>
          <p:cNvSpPr>
            <a:spLocks noGrp="1"/>
          </p:cNvSpPr>
          <p:nvPr>
            <p:ph idx="1"/>
          </p:nvPr>
        </p:nvSpPr>
        <p:spPr>
          <a:xfrm>
            <a:off x="3636899" y="979299"/>
            <a:ext cx="5191319" cy="5451529"/>
          </a:xfrm>
        </p:spPr>
        <p:txBody>
          <a:bodyPr anchor="ctr">
            <a:normAutofit/>
          </a:bodyPr>
          <a:lstStyle/>
          <a:p>
            <a:pPr marL="342900" lvl="1" indent="0">
              <a:buNone/>
            </a:pPr>
            <a:r>
              <a:rPr lang="en-US" sz="1350" b="1" u="sng" dirty="0"/>
              <a:t>Scenario #2:</a:t>
            </a:r>
          </a:p>
          <a:p>
            <a:pPr marL="342900" lvl="1" indent="0">
              <a:buNone/>
            </a:pPr>
            <a:r>
              <a:rPr lang="en-US" sz="1350" dirty="0"/>
              <a:t>•	After 3 years for a single misdemeanor conviction for one or more charges relating to the same case for specified offenses</a:t>
            </a:r>
          </a:p>
          <a:p>
            <a:pPr marL="342900" lvl="1" indent="0">
              <a:buNone/>
            </a:pPr>
            <a:r>
              <a:rPr lang="en-US" sz="1350" dirty="0"/>
              <a:t>Or</a:t>
            </a:r>
          </a:p>
          <a:p>
            <a:pPr marL="342900" lvl="1" indent="0">
              <a:buNone/>
            </a:pPr>
            <a:r>
              <a:rPr lang="en-US" sz="1350" dirty="0"/>
              <a:t>•	After 7 years for multiple a single misdemeanor convictions for one or more charges relating to the same case for specified offenses not included above  </a:t>
            </a:r>
          </a:p>
          <a:p>
            <a:pPr marL="342900" lvl="1" indent="0">
              <a:buNone/>
            </a:pPr>
            <a:r>
              <a:rPr lang="en-US" sz="1350" dirty="0"/>
              <a:t>Or</a:t>
            </a:r>
          </a:p>
          <a:p>
            <a:pPr marL="342900" lvl="1" indent="0">
              <a:buNone/>
            </a:pPr>
            <a:r>
              <a:rPr lang="en-US" sz="1350" dirty="0"/>
              <a:t>•	After 7 years for a single felony conviction</a:t>
            </a:r>
          </a:p>
          <a:p>
            <a:pPr marL="342900" lvl="1" indent="0">
              <a:buNone/>
            </a:pPr>
            <a:r>
              <a:rPr lang="en-US" sz="1350" dirty="0"/>
              <a:t>*Exclusions Apply</a:t>
            </a:r>
          </a:p>
          <a:p>
            <a:pPr marL="342900" lvl="1" indent="0">
              <a:buNone/>
            </a:pPr>
            <a:r>
              <a:rPr lang="en-US" sz="1350" b="1" u="sng" dirty="0"/>
              <a:t>Eligible Applicants must:</a:t>
            </a:r>
          </a:p>
          <a:p>
            <a:pPr lvl="1"/>
            <a:r>
              <a:rPr lang="en-US" sz="1350" dirty="0"/>
              <a:t>Complete fingerprints with SBI to receive Eligibility letter and SBI Report</a:t>
            </a:r>
          </a:p>
          <a:p>
            <a:pPr lvl="1"/>
            <a:r>
              <a:rPr lang="en-US" sz="1350" dirty="0"/>
              <a:t>File petition and filing fee with applicable court(Family or Superior Court)</a:t>
            </a:r>
          </a:p>
          <a:p>
            <a:pPr lvl="1"/>
            <a:r>
              <a:rPr lang="en-US" sz="1350" dirty="0"/>
              <a:t>AG will send a response to the Court indicating its opposition or support</a:t>
            </a:r>
          </a:p>
          <a:p>
            <a:pPr lvl="1"/>
            <a:r>
              <a:rPr lang="en-US" sz="1350" dirty="0"/>
              <a:t>Presiding Judge will have the discretion to grant or deny the petition</a:t>
            </a:r>
          </a:p>
          <a:p>
            <a:pPr lvl="1"/>
            <a:r>
              <a:rPr lang="en-US" sz="1350" dirty="0"/>
              <a:t>A hearing will be scheduled only if Court deems necessary</a:t>
            </a:r>
          </a:p>
          <a:p>
            <a:pPr marL="342900" lvl="1" indent="0">
              <a:buNone/>
            </a:pPr>
            <a:endParaRPr lang="en-US" sz="975" dirty="0"/>
          </a:p>
          <a:p>
            <a:pPr lvl="1"/>
            <a:endParaRPr lang="en-US" sz="975" dirty="0"/>
          </a:p>
        </p:txBody>
      </p:sp>
    </p:spTree>
    <p:extLst>
      <p:ext uri="{BB962C8B-B14F-4D97-AF65-F5344CB8AC3E}">
        <p14:creationId xmlns:p14="http://schemas.microsoft.com/office/powerpoint/2010/main" val="1945186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pPr algn="ctr"/>
            <a:r>
              <a:rPr lang="en-US" b="1" u="sng" dirty="0"/>
              <a:t>Introduction</a:t>
            </a:r>
          </a:p>
        </p:txBody>
      </p:sp>
      <p:sp>
        <p:nvSpPr>
          <p:cNvPr id="3" name="Content Placeholder 2"/>
          <p:cNvSpPr>
            <a:spLocks noGrp="1"/>
          </p:cNvSpPr>
          <p:nvPr>
            <p:ph sz="quarter" idx="1"/>
          </p:nvPr>
        </p:nvSpPr>
        <p:spPr>
          <a:xfrm>
            <a:off x="0" y="1600200"/>
            <a:ext cx="9144000" cy="4873752"/>
          </a:xfrm>
        </p:spPr>
        <p:txBody>
          <a:bodyPr>
            <a:normAutofit fontScale="85000" lnSpcReduction="20000"/>
          </a:bodyPr>
          <a:lstStyle/>
          <a:p>
            <a:pPr algn="ctr">
              <a:spcAft>
                <a:spcPts val="600"/>
              </a:spcAft>
              <a:buNone/>
            </a:pPr>
            <a:endParaRPr lang="en-US" b="1" dirty="0"/>
          </a:p>
          <a:p>
            <a:pPr algn="ctr">
              <a:spcAft>
                <a:spcPts val="600"/>
              </a:spcAft>
              <a:buNone/>
            </a:pPr>
            <a:r>
              <a:rPr lang="en-US" b="1" dirty="0"/>
              <a:t>Dominique Truitt </a:t>
            </a:r>
          </a:p>
          <a:p>
            <a:pPr algn="ctr">
              <a:spcAft>
                <a:spcPts val="600"/>
              </a:spcAft>
              <a:buNone/>
            </a:pPr>
            <a:r>
              <a:rPr lang="en-US" dirty="0"/>
              <a:t>New Castle County Coordinator</a:t>
            </a:r>
          </a:p>
          <a:p>
            <a:pPr algn="ctr">
              <a:spcAft>
                <a:spcPts val="600"/>
              </a:spcAft>
              <a:buNone/>
            </a:pPr>
            <a:r>
              <a:rPr lang="en-US" dirty="0"/>
              <a:t>302-761-8256 (Office)</a:t>
            </a:r>
          </a:p>
          <a:p>
            <a:pPr algn="ctr">
              <a:spcAft>
                <a:spcPts val="600"/>
              </a:spcAft>
              <a:buNone/>
            </a:pPr>
            <a:r>
              <a:rPr lang="en-US" dirty="0"/>
              <a:t>302-333-7605 (Cell)</a:t>
            </a:r>
          </a:p>
          <a:p>
            <a:pPr algn="ctr">
              <a:spcAft>
                <a:spcPts val="600"/>
              </a:spcAft>
              <a:buNone/>
            </a:pPr>
            <a:r>
              <a:rPr lang="en-US" dirty="0"/>
              <a:t>Dominique.Truitt@state.de.us</a:t>
            </a:r>
          </a:p>
          <a:p>
            <a:pPr algn="ctr">
              <a:spcAft>
                <a:spcPts val="600"/>
              </a:spcAft>
              <a:buNone/>
            </a:pPr>
            <a:endParaRPr lang="en-US" dirty="0"/>
          </a:p>
          <a:p>
            <a:pPr algn="ctr">
              <a:spcAft>
                <a:spcPts val="600"/>
              </a:spcAft>
              <a:buNone/>
            </a:pPr>
            <a:r>
              <a:rPr lang="en-US" b="1" dirty="0"/>
              <a:t>Andrew Duncan</a:t>
            </a:r>
          </a:p>
          <a:p>
            <a:pPr algn="ctr">
              <a:spcAft>
                <a:spcPts val="600"/>
              </a:spcAft>
              <a:buNone/>
            </a:pPr>
            <a:r>
              <a:rPr lang="en-US" dirty="0"/>
              <a:t>Downstate Coordinator</a:t>
            </a:r>
          </a:p>
          <a:p>
            <a:pPr algn="ctr">
              <a:spcAft>
                <a:spcPts val="600"/>
              </a:spcAft>
              <a:buNone/>
            </a:pPr>
            <a:r>
              <a:rPr lang="en-US" dirty="0"/>
              <a:t>Kent County: 302-233-6462</a:t>
            </a:r>
          </a:p>
          <a:p>
            <a:pPr algn="ctr">
              <a:spcAft>
                <a:spcPts val="600"/>
              </a:spcAft>
              <a:buNone/>
            </a:pPr>
            <a:r>
              <a:rPr lang="en-US" dirty="0"/>
              <a:t>Sussex County: 302-333-7600</a:t>
            </a:r>
          </a:p>
          <a:p>
            <a:pPr algn="ctr">
              <a:spcAft>
                <a:spcPts val="600"/>
              </a:spcAft>
              <a:buNone/>
            </a:pPr>
            <a:r>
              <a:rPr lang="en-US" dirty="0"/>
              <a:t>Andrew.Duncan@state.de.us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27ACB-D9AF-44CE-804F-165E1477B1DE}"/>
              </a:ext>
            </a:extLst>
          </p:cNvPr>
          <p:cNvSpPr>
            <a:spLocks noGrp="1"/>
          </p:cNvSpPr>
          <p:nvPr>
            <p:ph type="title"/>
          </p:nvPr>
        </p:nvSpPr>
        <p:spPr>
          <a:xfrm>
            <a:off x="152400" y="1580159"/>
            <a:ext cx="3097022" cy="1925042"/>
          </a:xfrm>
        </p:spPr>
        <p:txBody>
          <a:bodyPr>
            <a:normAutofit/>
          </a:bodyPr>
          <a:lstStyle/>
          <a:p>
            <a:pPr algn="r"/>
            <a:r>
              <a:rPr lang="en-US" b="1" dirty="0">
                <a:solidFill>
                  <a:schemeClr val="accent1"/>
                </a:solidFill>
              </a:rPr>
              <a:t>Expungement After Pardon</a:t>
            </a:r>
          </a:p>
        </p:txBody>
      </p:sp>
      <p:sp>
        <p:nvSpPr>
          <p:cNvPr id="3" name="Content Placeholder 2">
            <a:extLst>
              <a:ext uri="{FF2B5EF4-FFF2-40B4-BE49-F238E27FC236}">
                <a16:creationId xmlns:a16="http://schemas.microsoft.com/office/drawing/2014/main" id="{D67C4578-B441-4E9D-9F7C-B62E11E8029E}"/>
              </a:ext>
            </a:extLst>
          </p:cNvPr>
          <p:cNvSpPr>
            <a:spLocks noGrp="1"/>
          </p:cNvSpPr>
          <p:nvPr>
            <p:ph idx="1"/>
          </p:nvPr>
        </p:nvSpPr>
        <p:spPr>
          <a:xfrm>
            <a:off x="3732024" y="1580158"/>
            <a:ext cx="4783327" cy="3697685"/>
          </a:xfrm>
        </p:spPr>
        <p:txBody>
          <a:bodyPr anchor="ctr">
            <a:normAutofit lnSpcReduction="10000"/>
          </a:bodyPr>
          <a:lstStyle/>
          <a:p>
            <a:pPr marL="0" indent="0">
              <a:buNone/>
            </a:pPr>
            <a:r>
              <a:rPr lang="en-US" sz="1500" b="1" u="sng" dirty="0"/>
              <a:t>Scenario #3</a:t>
            </a:r>
          </a:p>
          <a:p>
            <a:r>
              <a:rPr lang="en-US" sz="1500" dirty="0"/>
              <a:t>After receiving a Governor’s pardon </a:t>
            </a:r>
          </a:p>
          <a:p>
            <a:pPr marL="0" indent="0">
              <a:buNone/>
            </a:pPr>
            <a:endParaRPr lang="en-US" sz="1500" dirty="0"/>
          </a:p>
          <a:p>
            <a:r>
              <a:rPr lang="en-US" sz="1500" b="1" u="sng" dirty="0"/>
              <a:t>Eligible Applicants must:</a:t>
            </a:r>
          </a:p>
          <a:p>
            <a:r>
              <a:rPr lang="en-US" sz="1500" dirty="0"/>
              <a:t>Complete fingerprints with SBI to receive SBI Report</a:t>
            </a:r>
          </a:p>
          <a:p>
            <a:r>
              <a:rPr lang="en-US" sz="1500" dirty="0"/>
              <a:t>Submit pardon application with applicable documentation</a:t>
            </a:r>
          </a:p>
          <a:p>
            <a:r>
              <a:rPr lang="en-US" sz="1500" dirty="0"/>
              <a:t>Attend scheduled Board of Pardons Hearing at KC Courthouse</a:t>
            </a:r>
          </a:p>
          <a:p>
            <a:r>
              <a:rPr lang="en-US" sz="1500" dirty="0"/>
              <a:t>If recommended by the Board, applicant must await the Governor’s final decision </a:t>
            </a:r>
          </a:p>
          <a:p>
            <a:r>
              <a:rPr lang="en-US" sz="1500" dirty="0"/>
              <a:t>If Pardon is officially granted, begin discretionary expungement process</a:t>
            </a:r>
          </a:p>
          <a:p>
            <a:endParaRPr lang="en-US" sz="1500" dirty="0"/>
          </a:p>
        </p:txBody>
      </p:sp>
    </p:spTree>
    <p:extLst>
      <p:ext uri="{BB962C8B-B14F-4D97-AF65-F5344CB8AC3E}">
        <p14:creationId xmlns:p14="http://schemas.microsoft.com/office/powerpoint/2010/main" val="3411015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1CE72-242D-4B0F-ACCA-F2ABFA6E18F1}"/>
              </a:ext>
            </a:extLst>
          </p:cNvPr>
          <p:cNvSpPr>
            <a:spLocks noGrp="1"/>
          </p:cNvSpPr>
          <p:nvPr>
            <p:ph type="title"/>
          </p:nvPr>
        </p:nvSpPr>
        <p:spPr>
          <a:xfrm>
            <a:off x="304800" y="1580159"/>
            <a:ext cx="2944622" cy="1696441"/>
          </a:xfrm>
        </p:spPr>
        <p:txBody>
          <a:bodyPr>
            <a:normAutofit/>
          </a:bodyPr>
          <a:lstStyle/>
          <a:p>
            <a:pPr algn="r"/>
            <a:r>
              <a:rPr lang="en-US" b="1" dirty="0">
                <a:solidFill>
                  <a:schemeClr val="accent1"/>
                </a:solidFill>
              </a:rPr>
              <a:t>Juvenile Expungement </a:t>
            </a:r>
          </a:p>
        </p:txBody>
      </p:sp>
      <p:sp>
        <p:nvSpPr>
          <p:cNvPr id="3" name="Content Placeholder 2">
            <a:extLst>
              <a:ext uri="{FF2B5EF4-FFF2-40B4-BE49-F238E27FC236}">
                <a16:creationId xmlns:a16="http://schemas.microsoft.com/office/drawing/2014/main" id="{1A556F93-04A4-4421-96DC-6E6B74698292}"/>
              </a:ext>
            </a:extLst>
          </p:cNvPr>
          <p:cNvSpPr>
            <a:spLocks noGrp="1"/>
          </p:cNvSpPr>
          <p:nvPr>
            <p:ph idx="1"/>
          </p:nvPr>
        </p:nvSpPr>
        <p:spPr>
          <a:xfrm>
            <a:off x="3732024" y="1580158"/>
            <a:ext cx="4783327" cy="3697685"/>
          </a:xfrm>
        </p:spPr>
        <p:txBody>
          <a:bodyPr anchor="ctr">
            <a:normAutofit fontScale="92500" lnSpcReduction="20000"/>
          </a:bodyPr>
          <a:lstStyle/>
          <a:p>
            <a:pPr marL="0" indent="0">
              <a:buNone/>
            </a:pPr>
            <a:r>
              <a:rPr lang="en-US" sz="1800" b="1" u="sng" dirty="0"/>
              <a:t>Scenario #4:</a:t>
            </a:r>
          </a:p>
          <a:p>
            <a:r>
              <a:rPr lang="en-US" sz="1800" dirty="0"/>
              <a:t>Eligibility depends on the number of juvenile charges, the severity of the offenses, &amp; the time elapsed since the offenses.</a:t>
            </a:r>
          </a:p>
          <a:p>
            <a:endParaRPr lang="en-US" sz="1800" dirty="0"/>
          </a:p>
          <a:p>
            <a:r>
              <a:rPr lang="en-US" sz="1800" b="1" u="sng" dirty="0"/>
              <a:t>Eligible Applicants Must: </a:t>
            </a:r>
          </a:p>
          <a:p>
            <a:r>
              <a:rPr lang="en-US" sz="1800" dirty="0"/>
              <a:t>Complete fingerprints with the State Bureau of Identification(SBI)</a:t>
            </a:r>
          </a:p>
          <a:p>
            <a:r>
              <a:rPr lang="en-US" sz="1800" dirty="0"/>
              <a:t>Wait 4-6 weeks to receive Official Eligibility letter and SBI Report</a:t>
            </a:r>
          </a:p>
          <a:p>
            <a:r>
              <a:rPr lang="en-US" sz="1800" dirty="0"/>
              <a:t>Complete applicable Mandatory or Discretionary Juvenile Expungement petition.</a:t>
            </a:r>
          </a:p>
          <a:p>
            <a:pPr marL="0" indent="0">
              <a:buNone/>
            </a:pPr>
            <a:endParaRPr lang="en-US" sz="1800" dirty="0"/>
          </a:p>
          <a:p>
            <a:endParaRPr lang="en-US" sz="1800" dirty="0"/>
          </a:p>
        </p:txBody>
      </p:sp>
    </p:spTree>
    <p:extLst>
      <p:ext uri="{BB962C8B-B14F-4D97-AF65-F5344CB8AC3E}">
        <p14:creationId xmlns:p14="http://schemas.microsoft.com/office/powerpoint/2010/main" val="29406793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can be expunged</a:t>
            </a:r>
          </a:p>
        </p:txBody>
      </p:sp>
      <p:sp>
        <p:nvSpPr>
          <p:cNvPr id="3" name="Content Placeholder 2"/>
          <p:cNvSpPr>
            <a:spLocks noGrp="1"/>
          </p:cNvSpPr>
          <p:nvPr>
            <p:ph sz="quarter" idx="1"/>
          </p:nvPr>
        </p:nvSpPr>
        <p:spPr/>
        <p:txBody>
          <a:bodyPr>
            <a:normAutofit/>
          </a:bodyPr>
          <a:lstStyle/>
          <a:p>
            <a:pPr algn="ctr"/>
            <a:endParaRPr lang="en-US" b="1" dirty="0"/>
          </a:p>
          <a:p>
            <a:pPr algn="ctr"/>
            <a:r>
              <a:rPr lang="en-US" b="1" dirty="0"/>
              <a:t>Scenario #4: Single Possession of Marijuana Conviction</a:t>
            </a:r>
          </a:p>
          <a:p>
            <a:endParaRPr lang="en-US" dirty="0"/>
          </a:p>
          <a:p>
            <a:endParaRPr lang="en-US" dirty="0"/>
          </a:p>
          <a:p>
            <a:r>
              <a:rPr lang="en-US" dirty="0"/>
              <a:t>This means that any person convicted of a single offense of cannabis possession, use, or consumption, who would otherwise be eligible for a mandatory expungement under 11 Del. C. § 4373 will be eligible despite their conviction when they were not prior to SB197’s passage.</a:t>
            </a:r>
          </a:p>
          <a:p>
            <a:endParaRPr lang="en-US" dirty="0"/>
          </a:p>
        </p:txBody>
      </p:sp>
    </p:spTree>
    <p:extLst>
      <p:ext uri="{BB962C8B-B14F-4D97-AF65-F5344CB8AC3E}">
        <p14:creationId xmlns:p14="http://schemas.microsoft.com/office/powerpoint/2010/main" val="28899728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655638"/>
          </a:xfrm>
        </p:spPr>
        <p:txBody>
          <a:bodyPr>
            <a:normAutofit/>
          </a:bodyPr>
          <a:lstStyle/>
          <a:p>
            <a:pPr algn="ctr"/>
            <a:r>
              <a:rPr lang="en-US" b="1" i="1" u="sng" dirty="0"/>
              <a:t>What can be expunged</a:t>
            </a:r>
            <a:endParaRPr lang="en-US" dirty="0"/>
          </a:p>
        </p:txBody>
      </p:sp>
      <p:sp>
        <p:nvSpPr>
          <p:cNvPr id="3" name="Content Placeholder 2"/>
          <p:cNvSpPr>
            <a:spLocks noGrp="1"/>
          </p:cNvSpPr>
          <p:nvPr>
            <p:ph sz="quarter" idx="1"/>
          </p:nvPr>
        </p:nvSpPr>
        <p:spPr>
          <a:xfrm>
            <a:off x="381000" y="1371600"/>
            <a:ext cx="8382000" cy="5257800"/>
          </a:xfrm>
        </p:spPr>
        <p:txBody>
          <a:bodyPr anchor="ctr">
            <a:normAutofit/>
          </a:bodyPr>
          <a:lstStyle/>
          <a:p>
            <a:pPr algn="ctr">
              <a:spcBef>
                <a:spcPts val="0"/>
              </a:spcBef>
              <a:spcAft>
                <a:spcPts val="3600"/>
              </a:spcAft>
              <a:buFont typeface="Wingdings" pitchFamily="2" charset="2"/>
              <a:buChar char="v"/>
            </a:pPr>
            <a:r>
              <a:rPr lang="en-US" sz="2800" dirty="0"/>
              <a:t>Please note that this is only a general description of Delaware’s policies on expungement eligibility. </a:t>
            </a:r>
          </a:p>
          <a:p>
            <a:pPr algn="ctr">
              <a:spcBef>
                <a:spcPts val="0"/>
              </a:spcBef>
              <a:spcAft>
                <a:spcPts val="3600"/>
              </a:spcAft>
              <a:buFont typeface="Wingdings" pitchFamily="2" charset="2"/>
              <a:buChar char="v"/>
            </a:pPr>
            <a:r>
              <a:rPr lang="en-US" sz="2800" dirty="0"/>
              <a:t> There are several </a:t>
            </a:r>
            <a:r>
              <a:rPr lang="en-US" sz="2800"/>
              <a:t>further restrictions </a:t>
            </a:r>
            <a:r>
              <a:rPr lang="en-US" sz="2800" dirty="0"/>
              <a:t>on eligibility, as dictated by the relevant laws  and regulations.</a:t>
            </a:r>
          </a:p>
        </p:txBody>
      </p:sp>
      <p:sp>
        <p:nvSpPr>
          <p:cNvPr id="5" name="TextBox 4"/>
          <p:cNvSpPr txBox="1"/>
          <p:nvPr/>
        </p:nvSpPr>
        <p:spPr>
          <a:xfrm>
            <a:off x="0" y="228600"/>
            <a:ext cx="9144000" cy="338554"/>
          </a:xfrm>
          <a:prstGeom prst="rect">
            <a:avLst/>
          </a:prstGeom>
          <a:noFill/>
        </p:spPr>
        <p:txBody>
          <a:bodyPr wrap="square" rtlCol="0">
            <a:spAutoFit/>
          </a:bodyPr>
          <a:lstStyle/>
          <a:p>
            <a:pPr algn="ctr"/>
            <a:r>
              <a:rPr lang="en-US" sz="1600" dirty="0"/>
              <a:t>Expungements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655638"/>
          </a:xfrm>
        </p:spPr>
        <p:txBody>
          <a:bodyPr>
            <a:normAutofit/>
          </a:bodyPr>
          <a:lstStyle/>
          <a:p>
            <a:pPr algn="ctr"/>
            <a:r>
              <a:rPr lang="en-US" b="1" i="1" u="sng" dirty="0"/>
              <a:t>APPLYING</a:t>
            </a:r>
            <a:endParaRPr lang="en-US" dirty="0"/>
          </a:p>
        </p:txBody>
      </p:sp>
      <p:sp>
        <p:nvSpPr>
          <p:cNvPr id="3" name="Content Placeholder 2"/>
          <p:cNvSpPr>
            <a:spLocks noGrp="1"/>
          </p:cNvSpPr>
          <p:nvPr>
            <p:ph sz="quarter" idx="1"/>
          </p:nvPr>
        </p:nvSpPr>
        <p:spPr>
          <a:xfrm>
            <a:off x="381000" y="1371600"/>
            <a:ext cx="8382000" cy="5257800"/>
          </a:xfrm>
        </p:spPr>
        <p:txBody>
          <a:bodyPr anchor="ctr">
            <a:normAutofit/>
          </a:bodyPr>
          <a:lstStyle/>
          <a:p>
            <a:pPr algn="ctr">
              <a:spcBef>
                <a:spcPts val="0"/>
              </a:spcBef>
              <a:spcAft>
                <a:spcPts val="3600"/>
              </a:spcAft>
              <a:buFont typeface="Wingdings" pitchFamily="2" charset="2"/>
              <a:buChar char="v"/>
            </a:pPr>
            <a:r>
              <a:rPr lang="en-US" sz="2800" dirty="0"/>
              <a:t>  When you request an </a:t>
            </a:r>
            <a:r>
              <a:rPr lang="en-US" sz="2800" dirty="0" err="1"/>
              <a:t>Expungement</a:t>
            </a:r>
            <a:r>
              <a:rPr lang="en-US" sz="2800" dirty="0"/>
              <a:t>/Pardon Background Check from the State Bureau of Identification (SBI), they may be able to inform you of whether you are eligible to apply for expungement.</a:t>
            </a:r>
          </a:p>
          <a:p>
            <a:pPr algn="ctr">
              <a:spcBef>
                <a:spcPts val="0"/>
              </a:spcBef>
              <a:spcAft>
                <a:spcPts val="2400"/>
              </a:spcAft>
              <a:buFont typeface="Wingdings" pitchFamily="2" charset="2"/>
              <a:buChar char="v"/>
            </a:pPr>
            <a:r>
              <a:rPr lang="en-US" sz="2800" dirty="0"/>
              <a:t>If you are eligible, you will probably still need to apply to the Superior Court or Family Court, which will decide whether or not to grant the expungement.</a:t>
            </a:r>
          </a:p>
        </p:txBody>
      </p:sp>
      <p:sp>
        <p:nvSpPr>
          <p:cNvPr id="5" name="TextBox 4"/>
          <p:cNvSpPr txBox="1"/>
          <p:nvPr/>
        </p:nvSpPr>
        <p:spPr>
          <a:xfrm>
            <a:off x="0" y="228600"/>
            <a:ext cx="9144000" cy="338554"/>
          </a:xfrm>
          <a:prstGeom prst="rect">
            <a:avLst/>
          </a:prstGeom>
          <a:noFill/>
        </p:spPr>
        <p:txBody>
          <a:bodyPr wrap="square" rtlCol="0">
            <a:spAutoFit/>
          </a:bodyPr>
          <a:lstStyle/>
          <a:p>
            <a:pPr algn="ctr"/>
            <a:r>
              <a:rPr lang="en-US" sz="1600" dirty="0"/>
              <a:t>Expungements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7467600" cy="1143000"/>
          </a:xfrm>
        </p:spPr>
        <p:txBody>
          <a:bodyPr/>
          <a:lstStyle/>
          <a:p>
            <a:pPr algn="ctr"/>
            <a:r>
              <a:rPr lang="en-US"/>
              <a:t>NEXT STEPS</a:t>
            </a:r>
            <a:endParaRPr lang="en-US" dirty="0"/>
          </a:p>
        </p:txBody>
      </p:sp>
      <p:pic>
        <p:nvPicPr>
          <p:cNvPr id="4" name="Content Placeholder 3" descr="apex WEB LOGO.jpg"/>
          <p:cNvPicPr>
            <a:picLocks noGrp="1" noChangeAspect="1"/>
          </p:cNvPicPr>
          <p:nvPr>
            <p:ph sz="quarter" idx="1"/>
          </p:nvPr>
        </p:nvPicPr>
        <p:blipFill>
          <a:blip r:embed="rId2" cstate="print"/>
          <a:stretch>
            <a:fillRect/>
          </a:stretch>
        </p:blipFill>
        <p:spPr>
          <a:xfrm>
            <a:off x="3302000" y="2159000"/>
            <a:ext cx="2540000" cy="2540000"/>
          </a:xfr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467600" cy="563562"/>
          </a:xfrm>
        </p:spPr>
        <p:txBody>
          <a:bodyPr/>
          <a:lstStyle/>
          <a:p>
            <a:pPr algn="ctr"/>
            <a:r>
              <a:rPr lang="en-US" dirty="0"/>
              <a:t>The APEX Process</a:t>
            </a:r>
          </a:p>
        </p:txBody>
      </p:sp>
      <p:sp>
        <p:nvSpPr>
          <p:cNvPr id="7" name="Content Placeholder 6"/>
          <p:cNvSpPr>
            <a:spLocks noGrp="1"/>
          </p:cNvSpPr>
          <p:nvPr>
            <p:ph sz="quarter" idx="1"/>
          </p:nvPr>
        </p:nvSpPr>
        <p:spPr>
          <a:xfrm>
            <a:off x="304800" y="685800"/>
            <a:ext cx="8458200" cy="6019800"/>
          </a:xfrm>
        </p:spPr>
        <p:txBody>
          <a:bodyPr>
            <a:normAutofit/>
          </a:bodyPr>
          <a:lstStyle/>
          <a:p>
            <a:endParaRPr lang="en-US" b="1" dirty="0"/>
          </a:p>
          <a:p>
            <a:r>
              <a:rPr lang="en-US" b="1" dirty="0"/>
              <a:t>STEP 1: Orientation Meeting</a:t>
            </a:r>
            <a:endParaRPr lang="en-US" dirty="0"/>
          </a:p>
          <a:p>
            <a:endParaRPr lang="en-US" sz="1400" dirty="0"/>
          </a:p>
          <a:p>
            <a:r>
              <a:rPr lang="en-US" b="1" dirty="0"/>
              <a:t>STEP 2: Obtain your SBI Criminal History Report</a:t>
            </a:r>
          </a:p>
          <a:p>
            <a:endParaRPr lang="en-US" sz="1400" dirty="0"/>
          </a:p>
          <a:p>
            <a:r>
              <a:rPr lang="en-US" b="1" dirty="0"/>
              <a:t>STEP 3: SBI Report Preparation </a:t>
            </a:r>
            <a:br>
              <a:rPr lang="en-US" b="1" dirty="0"/>
            </a:br>
            <a:endParaRPr lang="en-US" b="1" dirty="0"/>
          </a:p>
          <a:p>
            <a:r>
              <a:rPr lang="en-US" b="1" dirty="0"/>
              <a:t>STEP 4: Obtain Court Documents (</a:t>
            </a:r>
            <a:r>
              <a:rPr lang="en-US" b="1" i="1" dirty="0"/>
              <a:t>Pardon Only</a:t>
            </a:r>
            <a:r>
              <a:rPr lang="en-US" b="1" dirty="0"/>
              <a:t>)</a:t>
            </a:r>
          </a:p>
          <a:p>
            <a:endParaRPr lang="en-US" sz="1400" dirty="0"/>
          </a:p>
          <a:p>
            <a:r>
              <a:rPr lang="en-US" b="1" dirty="0"/>
              <a:t>STEP 5: Interview</a:t>
            </a:r>
          </a:p>
          <a:p>
            <a:endParaRPr lang="en-US" sz="1400" dirty="0"/>
          </a:p>
          <a:p>
            <a:r>
              <a:rPr lang="en-US" b="1" dirty="0"/>
              <a:t>STEP 6: Hearing Preparation (</a:t>
            </a:r>
            <a:r>
              <a:rPr lang="en-US" b="1" i="1" dirty="0"/>
              <a:t>Pardon Only</a:t>
            </a:r>
            <a:r>
              <a:rPr lang="en-US" b="1" dirty="0"/>
              <a:t>)</a:t>
            </a:r>
          </a:p>
          <a:p>
            <a:endParaRPr lang="en-US" sz="1400" dirty="0"/>
          </a:p>
          <a:p>
            <a:r>
              <a:rPr lang="en-US" b="1" dirty="0"/>
              <a:t>STEP 7: Your Pardon Hearing (</a:t>
            </a:r>
            <a:r>
              <a:rPr lang="en-US" b="1" i="1" dirty="0"/>
              <a:t>Pardon Only</a:t>
            </a:r>
            <a:r>
              <a:rPr lang="en-US" b="1" dirty="0"/>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467600" cy="563562"/>
          </a:xfrm>
        </p:spPr>
        <p:txBody>
          <a:bodyPr/>
          <a:lstStyle/>
          <a:p>
            <a:pPr algn="ctr"/>
            <a:r>
              <a:rPr lang="en-US" dirty="0"/>
              <a:t>COSTS</a:t>
            </a:r>
          </a:p>
        </p:txBody>
      </p:sp>
      <p:sp>
        <p:nvSpPr>
          <p:cNvPr id="7" name="Content Placeholder 6"/>
          <p:cNvSpPr>
            <a:spLocks noGrp="1"/>
          </p:cNvSpPr>
          <p:nvPr>
            <p:ph sz="quarter" idx="1"/>
          </p:nvPr>
        </p:nvSpPr>
        <p:spPr>
          <a:xfrm>
            <a:off x="304800" y="685800"/>
            <a:ext cx="8458200" cy="6172200"/>
          </a:xfrm>
        </p:spPr>
        <p:txBody>
          <a:bodyPr>
            <a:normAutofit/>
          </a:bodyPr>
          <a:lstStyle/>
          <a:p>
            <a:r>
              <a:rPr lang="en-US" b="1" dirty="0"/>
              <a:t>While APEX is a free service, you will incur costs from the State Police and the courts:</a:t>
            </a:r>
          </a:p>
          <a:p>
            <a:pPr>
              <a:spcBef>
                <a:spcPts val="0"/>
              </a:spcBef>
            </a:pPr>
            <a:endParaRPr lang="en-US" sz="1200" b="1" dirty="0"/>
          </a:p>
          <a:p>
            <a:pPr lvl="1">
              <a:spcAft>
                <a:spcPts val="600"/>
              </a:spcAft>
            </a:pPr>
            <a:r>
              <a:rPr lang="en-US" sz="2200" b="1" dirty="0"/>
              <a:t>PARDON</a:t>
            </a:r>
          </a:p>
          <a:p>
            <a:pPr lvl="2">
              <a:spcAft>
                <a:spcPts val="600"/>
              </a:spcAft>
            </a:pPr>
            <a:r>
              <a:rPr lang="en-US" sz="2000" b="1" dirty="0"/>
              <a:t>Criminal History Report: $52.00</a:t>
            </a:r>
          </a:p>
          <a:p>
            <a:pPr lvl="2">
              <a:spcAft>
                <a:spcPts val="600"/>
              </a:spcAft>
            </a:pPr>
            <a:r>
              <a:rPr lang="en-US" sz="2000" b="1" dirty="0"/>
              <a:t>Court Records: $7 - $45 </a:t>
            </a:r>
            <a:r>
              <a:rPr lang="en-US" sz="2000" b="1" i="1" dirty="0"/>
              <a:t>for each case</a:t>
            </a:r>
          </a:p>
          <a:p>
            <a:pPr lvl="2">
              <a:lnSpc>
                <a:spcPct val="120000"/>
              </a:lnSpc>
            </a:pPr>
            <a:r>
              <a:rPr lang="en-US" sz="2000" b="1" dirty="0"/>
              <a:t>If you have certain serious offenses, you may need to pay for a Mental Health Evaluation.</a:t>
            </a:r>
          </a:p>
          <a:p>
            <a:pPr lvl="2"/>
            <a:endParaRPr lang="en-US" b="1" dirty="0"/>
          </a:p>
          <a:p>
            <a:pPr lvl="1">
              <a:spcAft>
                <a:spcPts val="600"/>
              </a:spcAft>
            </a:pPr>
            <a:r>
              <a:rPr lang="en-US" sz="2200" b="1" dirty="0"/>
              <a:t>EXPUNGEMENT</a:t>
            </a:r>
          </a:p>
          <a:p>
            <a:pPr lvl="2">
              <a:spcAft>
                <a:spcPts val="600"/>
              </a:spcAft>
            </a:pPr>
            <a:r>
              <a:rPr lang="en-US" sz="2000" b="1" dirty="0"/>
              <a:t>Criminal History Report: $52.00</a:t>
            </a:r>
          </a:p>
          <a:p>
            <a:pPr lvl="2"/>
            <a:r>
              <a:rPr lang="en-US" sz="2000" b="1" dirty="0"/>
              <a:t>Filing Fee: $75 *</a:t>
            </a:r>
            <a:endParaRPr lang="en-US" sz="2000" dirty="0"/>
          </a:p>
          <a:p>
            <a:pPr>
              <a:spcBef>
                <a:spcPts val="0"/>
              </a:spcBef>
            </a:pPr>
            <a:endParaRPr lang="en-US" sz="1100" dirty="0"/>
          </a:p>
          <a:p>
            <a:r>
              <a:rPr lang="en-US" b="1" dirty="0"/>
              <a:t>If you are a client of a government social service agency, you may be able to request that it    subsidize the cost.</a:t>
            </a:r>
          </a:p>
          <a:p>
            <a:pPr>
              <a:buFont typeface="Courier New" pitchFamily="49" charset="0"/>
              <a:buChar char="o"/>
            </a:pPr>
            <a:endParaRPr lang="en-US" b="1" dirty="0"/>
          </a:p>
        </p:txBody>
      </p:sp>
    </p:spTree>
    <p:extLst>
      <p:ext uri="{BB962C8B-B14F-4D97-AF65-F5344CB8AC3E}">
        <p14:creationId xmlns:p14="http://schemas.microsoft.com/office/powerpoint/2010/main" val="30587004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39762"/>
          </a:xfrm>
        </p:spPr>
        <p:txBody>
          <a:bodyPr/>
          <a:lstStyle/>
          <a:p>
            <a:pPr algn="ctr"/>
            <a:r>
              <a:rPr lang="en-US" dirty="0"/>
              <a:t>Forms and Paperwork</a:t>
            </a:r>
          </a:p>
        </p:txBody>
      </p:sp>
      <p:sp>
        <p:nvSpPr>
          <p:cNvPr id="3" name="Content Placeholder 2"/>
          <p:cNvSpPr>
            <a:spLocks noGrp="1"/>
          </p:cNvSpPr>
          <p:nvPr>
            <p:ph sz="quarter" idx="1"/>
          </p:nvPr>
        </p:nvSpPr>
        <p:spPr>
          <a:xfrm>
            <a:off x="304800" y="1143000"/>
            <a:ext cx="8382000" cy="5562600"/>
          </a:xfrm>
        </p:spPr>
        <p:txBody>
          <a:bodyPr>
            <a:normAutofit/>
          </a:bodyPr>
          <a:lstStyle/>
          <a:p>
            <a:pPr>
              <a:spcAft>
                <a:spcPts val="1800"/>
              </a:spcAft>
            </a:pPr>
            <a:r>
              <a:rPr lang="en-US" dirty="0"/>
              <a:t>Please hand in Forms 1 – 3 :</a:t>
            </a:r>
          </a:p>
          <a:p>
            <a:pPr lvl="1"/>
            <a:r>
              <a:rPr lang="en-US" b="1" dirty="0"/>
              <a:t>FORM 1: Client Information Form</a:t>
            </a:r>
            <a:endParaRPr lang="en-US" dirty="0"/>
          </a:p>
          <a:p>
            <a:pPr lvl="1">
              <a:spcAft>
                <a:spcPts val="2400"/>
              </a:spcAft>
              <a:buNone/>
            </a:pPr>
            <a:r>
              <a:rPr lang="en-US" dirty="0"/>
              <a:t>	Fill in your basic contact information, so that we can be in touch with you.</a:t>
            </a:r>
          </a:p>
          <a:p>
            <a:pPr lvl="1"/>
            <a:r>
              <a:rPr lang="en-US" b="1" dirty="0"/>
              <a:t>FORM 2: Program Policies &amp; Enrollment</a:t>
            </a:r>
          </a:p>
          <a:p>
            <a:pPr lvl="1">
              <a:spcAft>
                <a:spcPts val="2400"/>
              </a:spcAft>
              <a:buNone/>
            </a:pPr>
            <a:r>
              <a:rPr lang="en-US" b="1" dirty="0"/>
              <a:t>	</a:t>
            </a:r>
            <a:r>
              <a:rPr lang="en-US" dirty="0"/>
              <a:t>By signing this, you confirm that you understand our confidentiality policy, as well as the fact that we are not attorneys and cannot provide you with any legal advice.  You are also agreeing to keep appointments, and verifying that you understand the work and costs involved in the process.</a:t>
            </a:r>
          </a:p>
          <a:p>
            <a:pPr lvl="1"/>
            <a:r>
              <a:rPr lang="en-US" b="1" dirty="0"/>
              <a:t>FORM 3: Release of Information</a:t>
            </a:r>
          </a:p>
          <a:p>
            <a:pPr lvl="1">
              <a:spcAft>
                <a:spcPts val="1200"/>
              </a:spcAft>
              <a:buNone/>
            </a:pPr>
            <a:r>
              <a:rPr lang="en-US" dirty="0"/>
              <a:t>	By signing this, you authorize APEX to maintain your information in order to assist you.</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39762"/>
          </a:xfrm>
        </p:spPr>
        <p:txBody>
          <a:bodyPr/>
          <a:lstStyle/>
          <a:p>
            <a:pPr algn="ctr"/>
            <a:r>
              <a:rPr lang="en-US" dirty="0"/>
              <a:t>Forms and Paperwork</a:t>
            </a:r>
          </a:p>
        </p:txBody>
      </p:sp>
      <p:sp>
        <p:nvSpPr>
          <p:cNvPr id="3" name="Content Placeholder 2"/>
          <p:cNvSpPr>
            <a:spLocks noGrp="1"/>
          </p:cNvSpPr>
          <p:nvPr>
            <p:ph sz="quarter" idx="1"/>
          </p:nvPr>
        </p:nvSpPr>
        <p:spPr>
          <a:xfrm>
            <a:off x="304800" y="1143000"/>
            <a:ext cx="8458200" cy="5562600"/>
          </a:xfrm>
        </p:spPr>
        <p:txBody>
          <a:bodyPr>
            <a:normAutofit/>
          </a:bodyPr>
          <a:lstStyle/>
          <a:p>
            <a:pPr>
              <a:spcAft>
                <a:spcPts val="2400"/>
              </a:spcAft>
            </a:pPr>
            <a:r>
              <a:rPr lang="en-US" dirty="0"/>
              <a:t>Please hold onto these pages for your personal use:</a:t>
            </a:r>
          </a:p>
          <a:p>
            <a:pPr lvl="1"/>
            <a:r>
              <a:rPr lang="en-US" b="1" dirty="0"/>
              <a:t>FORM 4: Obtaining Your Certified Criminal History</a:t>
            </a:r>
            <a:endParaRPr lang="en-US" dirty="0"/>
          </a:p>
          <a:p>
            <a:pPr lvl="1">
              <a:spcAft>
                <a:spcPts val="3600"/>
              </a:spcAft>
              <a:buNone/>
            </a:pPr>
            <a:r>
              <a:rPr lang="en-US" dirty="0"/>
              <a:t>	This explains how to obtain a Criminal History Report from the State Bureau of Identification (SBI).  This is your first step, whether you are applying for a pardon or </a:t>
            </a:r>
            <a:r>
              <a:rPr lang="en-US" dirty="0" err="1"/>
              <a:t>expungement</a:t>
            </a:r>
            <a:r>
              <a:rPr lang="en-US" dirty="0"/>
              <a:t>.  </a:t>
            </a:r>
            <a:r>
              <a:rPr lang="en-US" i="1" dirty="0"/>
              <a:t>When you visit SBI, be sure to specifically request an </a:t>
            </a:r>
            <a:r>
              <a:rPr lang="en-US" i="1" u="sng" dirty="0" err="1"/>
              <a:t>Expungement</a:t>
            </a:r>
            <a:r>
              <a:rPr lang="en-US" i="1" u="sng" dirty="0"/>
              <a:t>/Pardon Background Check</a:t>
            </a:r>
            <a:r>
              <a:rPr lang="en-US" i="1" dirty="0"/>
              <a:t>.</a:t>
            </a:r>
            <a:endParaRPr lang="en-US" dirty="0"/>
          </a:p>
          <a:p>
            <a:pPr lvl="1"/>
            <a:r>
              <a:rPr lang="en-US" b="1" dirty="0"/>
              <a:t>FORM 5: Criminal History Authorization Form</a:t>
            </a:r>
          </a:p>
          <a:p>
            <a:pPr lvl="1">
              <a:spcAft>
                <a:spcPts val="1800"/>
              </a:spcAft>
              <a:buNone/>
            </a:pPr>
            <a:r>
              <a:rPr lang="en-US" b="1" dirty="0"/>
              <a:t>	</a:t>
            </a:r>
            <a:r>
              <a:rPr lang="en-US" dirty="0"/>
              <a:t>Submit this form to SBI when you are fingerprinted.  This allows SBI to mail your background report to us, so that we can review it before we meet with you.</a:t>
            </a:r>
            <a:br>
              <a:rPr lang="en-US" dirty="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600200"/>
            <a:ext cx="9144000" cy="5257800"/>
          </a:xfrm>
        </p:spPr>
        <p:txBody>
          <a:bodyPr>
            <a:normAutofit/>
          </a:bodyPr>
          <a:lstStyle/>
          <a:p>
            <a:pPr marL="0" indent="0" algn="ctr">
              <a:spcAft>
                <a:spcPts val="600"/>
              </a:spcAft>
              <a:buNone/>
            </a:pPr>
            <a:r>
              <a:rPr lang="en-US" b="1" dirty="0"/>
              <a:t>A free service for job seekers in Delaware:</a:t>
            </a:r>
          </a:p>
          <a:p>
            <a:pPr marL="509588" indent="-273050">
              <a:spcAft>
                <a:spcPts val="600"/>
              </a:spcAft>
            </a:pPr>
            <a:r>
              <a:rPr lang="en-US" b="1" i="1" dirty="0"/>
              <a:t>1-on-1 Assistance</a:t>
            </a:r>
          </a:p>
          <a:p>
            <a:pPr marL="509588" indent="-273050">
              <a:spcAft>
                <a:spcPts val="600"/>
              </a:spcAft>
              <a:buNone/>
            </a:pPr>
            <a:endParaRPr lang="en-US" b="1" dirty="0"/>
          </a:p>
          <a:p>
            <a:pPr marL="509588" indent="-273050">
              <a:spcAft>
                <a:spcPts val="600"/>
              </a:spcAft>
            </a:pPr>
            <a:endParaRPr lang="en-US" sz="800" b="1" dirty="0"/>
          </a:p>
          <a:p>
            <a:pPr marL="509588" indent="-273050">
              <a:spcAft>
                <a:spcPts val="600"/>
              </a:spcAft>
            </a:pPr>
            <a:r>
              <a:rPr lang="en-US" b="1" i="1" dirty="0"/>
              <a:t>Access to High-Speed Internet</a:t>
            </a:r>
          </a:p>
          <a:p>
            <a:pPr marL="509588" indent="-273050">
              <a:spcAft>
                <a:spcPts val="600"/>
              </a:spcAft>
            </a:pPr>
            <a:r>
              <a:rPr lang="en-US" b="1" i="1" dirty="0"/>
              <a:t>Workshops</a:t>
            </a:r>
          </a:p>
          <a:p>
            <a:pPr>
              <a:spcAft>
                <a:spcPts val="600"/>
              </a:spcAft>
            </a:pPr>
            <a:endParaRPr lang="en-US" b="1" dirty="0"/>
          </a:p>
          <a:p>
            <a:endParaRPr lang="en-US" b="1" dirty="0"/>
          </a:p>
        </p:txBody>
      </p:sp>
      <p:graphicFrame>
        <p:nvGraphicFramePr>
          <p:cNvPr id="4" name="Table 3"/>
          <p:cNvGraphicFramePr>
            <a:graphicFrameLocks noGrp="1"/>
          </p:cNvGraphicFramePr>
          <p:nvPr>
            <p:extLst>
              <p:ext uri="{D42A27DB-BD31-4B8C-83A1-F6EECF244321}">
                <p14:modId xmlns:p14="http://schemas.microsoft.com/office/powerpoint/2010/main" val="3831826307"/>
              </p:ext>
            </p:extLst>
          </p:nvPr>
        </p:nvGraphicFramePr>
        <p:xfrm>
          <a:off x="914400" y="2590800"/>
          <a:ext cx="7680960" cy="741680"/>
        </p:xfrm>
        <a:graphic>
          <a:graphicData uri="http://schemas.openxmlformats.org/drawingml/2006/table">
            <a:tbl>
              <a:tblPr firstRow="1" bandRow="1">
                <a:tableStyleId>{5C22544A-7EE6-4342-B048-85BDC9FD1C3A}</a:tableStyleId>
              </a:tblPr>
              <a:tblGrid>
                <a:gridCol w="3840480">
                  <a:extLst>
                    <a:ext uri="{9D8B030D-6E8A-4147-A177-3AD203B41FA5}">
                      <a16:colId xmlns:a16="http://schemas.microsoft.com/office/drawing/2014/main" val="20000"/>
                    </a:ext>
                  </a:extLst>
                </a:gridCol>
                <a:gridCol w="3840480">
                  <a:extLst>
                    <a:ext uri="{9D8B030D-6E8A-4147-A177-3AD203B41FA5}">
                      <a16:colId xmlns:a16="http://schemas.microsoft.com/office/drawing/2014/main" val="20001"/>
                    </a:ext>
                  </a:extLst>
                </a:gridCol>
              </a:tblGrid>
              <a:tr h="370840">
                <a:tc>
                  <a:txBody>
                    <a:bodyPr/>
                    <a:lstStyle/>
                    <a:p>
                      <a:pPr marL="285750" marR="0" lvl="1" indent="-285750" algn="l" defTabSz="914400" rtl="0" eaLnBrk="1" fontAlgn="auto" latinLnBrk="0" hangingPunct="1">
                        <a:lnSpc>
                          <a:spcPct val="100000"/>
                        </a:lnSpc>
                        <a:spcBef>
                          <a:spcPts val="0"/>
                        </a:spcBef>
                        <a:spcAft>
                          <a:spcPts val="0"/>
                        </a:spcAft>
                        <a:buClr>
                          <a:schemeClr val="accent1"/>
                        </a:buClr>
                        <a:buSzTx/>
                        <a:buFont typeface="Arial" pitchFamily="34" charset="0"/>
                        <a:buChar char="•"/>
                        <a:tabLst/>
                        <a:defRPr/>
                      </a:pPr>
                      <a:r>
                        <a:rPr lang="en-US" b="1" dirty="0">
                          <a:solidFill>
                            <a:schemeClr val="tx1"/>
                          </a:solidFill>
                        </a:rPr>
                        <a:t>Resume writing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marR="0" lvl="1" indent="-285750" algn="l" defTabSz="914400" rtl="0" eaLnBrk="1" fontAlgn="auto" latinLnBrk="0" hangingPunct="1">
                        <a:lnSpc>
                          <a:spcPct val="100000"/>
                        </a:lnSpc>
                        <a:spcBef>
                          <a:spcPts val="0"/>
                        </a:spcBef>
                        <a:spcAft>
                          <a:spcPts val="0"/>
                        </a:spcAft>
                        <a:buClr>
                          <a:schemeClr val="accent1"/>
                        </a:buClr>
                        <a:buSzTx/>
                        <a:buFont typeface="Arial" pitchFamily="34" charset="0"/>
                        <a:buChar char="•"/>
                        <a:tabLst/>
                        <a:defRPr/>
                      </a:pPr>
                      <a:r>
                        <a:rPr lang="en-US" b="1" dirty="0">
                          <a:solidFill>
                            <a:schemeClr val="tx1"/>
                          </a:solidFill>
                        </a:rPr>
                        <a:t>Applying to jobs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70840">
                <a:tc>
                  <a:txBody>
                    <a:bodyPr/>
                    <a:lstStyle/>
                    <a:p>
                      <a:pPr marL="285750" marR="0" lvl="1" indent="-285750" algn="l" defTabSz="914400" rtl="0" eaLnBrk="1" fontAlgn="auto" latinLnBrk="0" hangingPunct="1">
                        <a:lnSpc>
                          <a:spcPct val="100000"/>
                        </a:lnSpc>
                        <a:spcBef>
                          <a:spcPts val="0"/>
                        </a:spcBef>
                        <a:spcAft>
                          <a:spcPts val="0"/>
                        </a:spcAft>
                        <a:buClr>
                          <a:schemeClr val="accent1"/>
                        </a:buClr>
                        <a:buSzTx/>
                        <a:buFont typeface="Arial" pitchFamily="34" charset="0"/>
                        <a:buChar char="•"/>
                        <a:tabLst/>
                        <a:defRPr/>
                      </a:pPr>
                      <a:r>
                        <a:rPr lang="en-US" b="1" dirty="0">
                          <a:solidFill>
                            <a:schemeClr val="tx1"/>
                          </a:solidFill>
                        </a:rPr>
                        <a:t>Finding available jobs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marR="0" lvl="1" indent="-285750" algn="l" defTabSz="914400" rtl="0" eaLnBrk="1" fontAlgn="auto" latinLnBrk="0" hangingPunct="1">
                        <a:lnSpc>
                          <a:spcPct val="100000"/>
                        </a:lnSpc>
                        <a:spcBef>
                          <a:spcPts val="0"/>
                        </a:spcBef>
                        <a:spcAft>
                          <a:spcPts val="0"/>
                        </a:spcAft>
                        <a:buClr>
                          <a:schemeClr val="accent1"/>
                        </a:buClr>
                        <a:buSzTx/>
                        <a:buFont typeface="Arial" pitchFamily="34" charset="0"/>
                        <a:buChar char="•"/>
                        <a:tabLst/>
                        <a:defRPr/>
                      </a:pPr>
                      <a:r>
                        <a:rPr lang="en-US" b="1" dirty="0">
                          <a:solidFill>
                            <a:schemeClr val="tx1"/>
                          </a:solidFill>
                        </a:rPr>
                        <a:t>Preparing for Interviews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740311849"/>
              </p:ext>
            </p:extLst>
          </p:nvPr>
        </p:nvGraphicFramePr>
        <p:xfrm>
          <a:off x="990600" y="4419600"/>
          <a:ext cx="7680960" cy="741680"/>
        </p:xfrm>
        <a:graphic>
          <a:graphicData uri="http://schemas.openxmlformats.org/drawingml/2006/table">
            <a:tbl>
              <a:tblPr firstRow="1" bandRow="1">
                <a:tableStyleId>{5C22544A-7EE6-4342-B048-85BDC9FD1C3A}</a:tableStyleId>
              </a:tblPr>
              <a:tblGrid>
                <a:gridCol w="3840480">
                  <a:extLst>
                    <a:ext uri="{9D8B030D-6E8A-4147-A177-3AD203B41FA5}">
                      <a16:colId xmlns:a16="http://schemas.microsoft.com/office/drawing/2014/main" val="20000"/>
                    </a:ext>
                  </a:extLst>
                </a:gridCol>
                <a:gridCol w="3840480">
                  <a:extLst>
                    <a:ext uri="{9D8B030D-6E8A-4147-A177-3AD203B41FA5}">
                      <a16:colId xmlns:a16="http://schemas.microsoft.com/office/drawing/2014/main" val="20001"/>
                    </a:ext>
                  </a:extLst>
                </a:gridCol>
              </a:tblGrid>
              <a:tr h="370840">
                <a:tc>
                  <a:txBody>
                    <a:bodyPr/>
                    <a:lstStyle/>
                    <a:p>
                      <a:pPr marL="285750" marR="0" lvl="1" indent="-285750" algn="l" defTabSz="914400" rtl="0" eaLnBrk="1" fontAlgn="auto" latinLnBrk="0" hangingPunct="1">
                        <a:lnSpc>
                          <a:spcPct val="100000"/>
                        </a:lnSpc>
                        <a:spcBef>
                          <a:spcPts val="0"/>
                        </a:spcBef>
                        <a:spcAft>
                          <a:spcPts val="0"/>
                        </a:spcAft>
                        <a:buClr>
                          <a:schemeClr val="accent1"/>
                        </a:buClr>
                        <a:buSzTx/>
                        <a:buFont typeface="Arial" pitchFamily="34" charset="0"/>
                        <a:buChar char="•"/>
                        <a:tabLst/>
                        <a:defRPr/>
                      </a:pPr>
                      <a:r>
                        <a:rPr lang="en-US" b="1" dirty="0">
                          <a:solidFill>
                            <a:schemeClr val="tx1"/>
                          </a:solidFill>
                        </a:rPr>
                        <a:t>Computer</a:t>
                      </a:r>
                      <a:r>
                        <a:rPr lang="en-US" b="1" baseline="0" dirty="0">
                          <a:solidFill>
                            <a:schemeClr val="tx1"/>
                          </a:solidFill>
                        </a:rPr>
                        <a:t> Skills</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marR="0" lvl="1" indent="-285750" algn="l" defTabSz="914400" rtl="0" eaLnBrk="1" fontAlgn="auto" latinLnBrk="0" hangingPunct="1">
                        <a:lnSpc>
                          <a:spcPct val="100000"/>
                        </a:lnSpc>
                        <a:spcBef>
                          <a:spcPts val="0"/>
                        </a:spcBef>
                        <a:spcAft>
                          <a:spcPts val="0"/>
                        </a:spcAft>
                        <a:buClr>
                          <a:schemeClr val="accent1"/>
                        </a:buClr>
                        <a:buSzTx/>
                        <a:buFont typeface="Arial" pitchFamily="34" charset="0"/>
                        <a:buChar char="•"/>
                        <a:tabLst/>
                        <a:defRPr/>
                      </a:pPr>
                      <a:r>
                        <a:rPr lang="en-US" b="1" dirty="0">
                          <a:solidFill>
                            <a:schemeClr val="tx1"/>
                          </a:solidFill>
                        </a:rPr>
                        <a:t>GED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70840">
                <a:tc>
                  <a:txBody>
                    <a:bodyPr/>
                    <a:lstStyle/>
                    <a:p>
                      <a:pPr marL="285750" marR="0" lvl="1" indent="-285750" algn="l" defTabSz="914400" rtl="0" eaLnBrk="1" fontAlgn="auto" latinLnBrk="0" hangingPunct="1">
                        <a:lnSpc>
                          <a:spcPct val="100000"/>
                        </a:lnSpc>
                        <a:spcBef>
                          <a:spcPts val="0"/>
                        </a:spcBef>
                        <a:spcAft>
                          <a:spcPts val="0"/>
                        </a:spcAft>
                        <a:buClr>
                          <a:schemeClr val="accent1"/>
                        </a:buClr>
                        <a:buSzTx/>
                        <a:buFont typeface="Arial" pitchFamily="34" charset="0"/>
                        <a:buChar char="•"/>
                        <a:tabLst/>
                        <a:defRPr/>
                      </a:pPr>
                      <a:r>
                        <a:rPr lang="en-US" b="1" dirty="0">
                          <a:solidFill>
                            <a:schemeClr val="tx1"/>
                          </a:solidFill>
                        </a:rPr>
                        <a:t>Microsoft Office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marR="0" lvl="1" indent="-285750" algn="l" defTabSz="914400" rtl="0" eaLnBrk="1" fontAlgn="auto" latinLnBrk="0" hangingPunct="1">
                        <a:lnSpc>
                          <a:spcPct val="100000"/>
                        </a:lnSpc>
                        <a:spcBef>
                          <a:spcPts val="0"/>
                        </a:spcBef>
                        <a:spcAft>
                          <a:spcPts val="0"/>
                        </a:spcAft>
                        <a:buClr>
                          <a:schemeClr val="accent1"/>
                        </a:buClr>
                        <a:buSzTx/>
                        <a:buFont typeface="Arial" pitchFamily="34" charset="0"/>
                        <a:buChar char="•"/>
                        <a:tabLst/>
                        <a:defRPr/>
                      </a:pPr>
                      <a:r>
                        <a:rPr lang="en-US" b="1" dirty="0">
                          <a:solidFill>
                            <a:schemeClr val="tx1"/>
                          </a:solidFill>
                        </a:rPr>
                        <a:t>ESL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681209409"/>
              </p:ext>
            </p:extLst>
          </p:nvPr>
        </p:nvGraphicFramePr>
        <p:xfrm>
          <a:off x="838200" y="5410200"/>
          <a:ext cx="7162800" cy="1219200"/>
        </p:xfrm>
        <a:graphic>
          <a:graphicData uri="http://schemas.openxmlformats.org/drawingml/2006/table">
            <a:tbl>
              <a:tblPr firstRow="1" bandRow="1">
                <a:tableStyleId>{5C22544A-7EE6-4342-B048-85BDC9FD1C3A}</a:tableStyleId>
              </a:tblPr>
              <a:tblGrid>
                <a:gridCol w="7162800">
                  <a:extLst>
                    <a:ext uri="{9D8B030D-6E8A-4147-A177-3AD203B41FA5}">
                      <a16:colId xmlns:a16="http://schemas.microsoft.com/office/drawing/2014/main" val="20000"/>
                    </a:ext>
                  </a:extLst>
                </a:gridCol>
              </a:tblGrid>
              <a:tr h="1219200">
                <a:tc>
                  <a:txBody>
                    <a:bodyPr/>
                    <a:lstStyle/>
                    <a:p>
                      <a:pPr marL="0" indent="0" algn="l">
                        <a:spcBef>
                          <a:spcPts val="300"/>
                        </a:spcBef>
                        <a:spcAft>
                          <a:spcPts val="300"/>
                        </a:spcAft>
                        <a:buNone/>
                      </a:pPr>
                      <a:r>
                        <a:rPr lang="en-US" sz="2200" b="1" u="sng" dirty="0">
                          <a:solidFill>
                            <a:schemeClr val="tx1"/>
                          </a:solidFill>
                        </a:rPr>
                        <a:t>Wilmington</a:t>
                      </a:r>
                      <a:r>
                        <a:rPr lang="en-US" sz="2200" b="1" u="none" dirty="0">
                          <a:solidFill>
                            <a:schemeClr val="tx1"/>
                          </a:solidFill>
                        </a:rPr>
                        <a:t>:</a:t>
                      </a:r>
                      <a:r>
                        <a:rPr lang="en-US" sz="2200" b="1" u="none" baseline="0" dirty="0">
                          <a:solidFill>
                            <a:schemeClr val="tx1"/>
                          </a:solidFill>
                        </a:rPr>
                        <a:t> 222-8507       </a:t>
                      </a:r>
                      <a:r>
                        <a:rPr lang="en-US" sz="2200" b="1" u="sng" dirty="0">
                          <a:solidFill>
                            <a:schemeClr val="tx1"/>
                          </a:solidFill>
                        </a:rPr>
                        <a:t>Georgetown:</a:t>
                      </a:r>
                      <a:r>
                        <a:rPr lang="en-US" sz="2200" b="1" dirty="0">
                          <a:solidFill>
                            <a:schemeClr val="tx1"/>
                          </a:solidFill>
                        </a:rPr>
                        <a:t> 270-4829</a:t>
                      </a:r>
                    </a:p>
                    <a:p>
                      <a:pPr marL="0" indent="0" algn="l">
                        <a:spcBef>
                          <a:spcPts val="300"/>
                        </a:spcBef>
                        <a:spcAft>
                          <a:spcPts val="300"/>
                        </a:spcAft>
                        <a:buNone/>
                      </a:pPr>
                      <a:r>
                        <a:rPr lang="en-US" sz="2200" b="1" u="sng" dirty="0">
                          <a:solidFill>
                            <a:schemeClr val="tx1"/>
                          </a:solidFill>
                        </a:rPr>
                        <a:t>Dover</a:t>
                      </a:r>
                      <a:r>
                        <a:rPr lang="en-US" sz="2200" b="1" u="none" dirty="0">
                          <a:solidFill>
                            <a:schemeClr val="tx1"/>
                          </a:solidFill>
                        </a:rPr>
                        <a:t>:</a:t>
                      </a:r>
                      <a:r>
                        <a:rPr lang="en-US" sz="2200" b="1" u="none" baseline="0" dirty="0">
                          <a:solidFill>
                            <a:schemeClr val="tx1"/>
                          </a:solidFill>
                        </a:rPr>
                        <a:t>           222-8509       </a:t>
                      </a:r>
                      <a:r>
                        <a:rPr lang="en-US" sz="2200" b="1" u="sng" dirty="0">
                          <a:solidFill>
                            <a:schemeClr val="tx1"/>
                          </a:solidFill>
                        </a:rPr>
                        <a:t>Seaford</a:t>
                      </a:r>
                      <a:r>
                        <a:rPr lang="en-US" sz="2200" b="1" dirty="0">
                          <a:solidFill>
                            <a:schemeClr val="tx1"/>
                          </a:solidFill>
                        </a:rPr>
                        <a:t>:         222-3618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76600" y="302343"/>
            <a:ext cx="2540000" cy="1219200"/>
          </a:xfrm>
          <a:prstGeom prst="rect">
            <a:avLst/>
          </a:prstGeom>
          <a:ln w="28575">
            <a:solidFill>
              <a:schemeClr val="tx1"/>
            </a:solidFill>
            <a:prstDash val="sysDot"/>
          </a:ln>
        </p:spPr>
      </p:pic>
    </p:spTree>
    <p:extLst>
      <p:ext uri="{BB962C8B-B14F-4D97-AF65-F5344CB8AC3E}">
        <p14:creationId xmlns:p14="http://schemas.microsoft.com/office/powerpoint/2010/main" val="24380690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pPr algn="ctr"/>
            <a:r>
              <a:rPr lang="en-US" sz="6000" dirty="0"/>
              <a:t>Questions?</a:t>
            </a:r>
          </a:p>
        </p:txBody>
      </p:sp>
      <p:pic>
        <p:nvPicPr>
          <p:cNvPr id="4" name="Content Placeholder 3" descr="apex WEB LOGO.jpg"/>
          <p:cNvPicPr>
            <a:picLocks noGrp="1" noChangeAspect="1"/>
          </p:cNvPicPr>
          <p:nvPr>
            <p:ph sz="quarter" idx="1"/>
          </p:nvPr>
        </p:nvPicPr>
        <p:blipFill>
          <a:blip r:embed="rId2" cstate="print"/>
          <a:stretch>
            <a:fillRect/>
          </a:stretch>
        </p:blipFill>
        <p:spPr>
          <a:xfrm>
            <a:off x="3124200" y="3657600"/>
            <a:ext cx="2540000" cy="25400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pPr algn="ctr"/>
            <a:r>
              <a:rPr lang="en-US" b="1" u="sng" dirty="0"/>
              <a:t>ABOUT APEX</a:t>
            </a:r>
          </a:p>
        </p:txBody>
      </p:sp>
      <p:sp>
        <p:nvSpPr>
          <p:cNvPr id="3" name="Content Placeholder 2"/>
          <p:cNvSpPr>
            <a:spLocks noGrp="1"/>
          </p:cNvSpPr>
          <p:nvPr>
            <p:ph sz="quarter" idx="1"/>
          </p:nvPr>
        </p:nvSpPr>
        <p:spPr>
          <a:xfrm>
            <a:off x="381000" y="1600200"/>
            <a:ext cx="8305800" cy="4873752"/>
          </a:xfrm>
        </p:spPr>
        <p:txBody>
          <a:bodyPr/>
          <a:lstStyle/>
          <a:p>
            <a:pPr algn="ctr"/>
            <a:endParaRPr lang="en-US" dirty="0"/>
          </a:p>
          <a:p>
            <a:pPr algn="ctr">
              <a:buNone/>
            </a:pPr>
            <a:endParaRPr lang="en-US" dirty="0"/>
          </a:p>
          <a:p>
            <a:pPr algn="ctr"/>
            <a:r>
              <a:rPr lang="en-US" dirty="0"/>
              <a:t>APEX is dedicated to opening opportunities to individuals with criminal histories who wish to obtain gainful employment.</a:t>
            </a:r>
          </a:p>
          <a:p>
            <a:pPr algn="ctr"/>
            <a:endParaRPr lang="en-US" dirty="0"/>
          </a:p>
          <a:p>
            <a:pPr algn="ctr"/>
            <a:r>
              <a:rPr lang="en-US" dirty="0"/>
              <a:t>APEX is operated by the Division of Vocational Rehabilitation, in conjunction with the Division of Social Services.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1219200"/>
          </a:xfrm>
        </p:spPr>
        <p:txBody>
          <a:bodyPr anchor="ctr">
            <a:normAutofit/>
          </a:bodyPr>
          <a:lstStyle/>
          <a:p>
            <a:r>
              <a:rPr lang="en-US" b="1" dirty="0"/>
              <a:t>Before We Get Started:</a:t>
            </a:r>
            <a:br>
              <a:rPr lang="en-US" b="1" dirty="0"/>
            </a:br>
            <a:r>
              <a:rPr lang="en-US" b="1" dirty="0"/>
              <a:t>Do You Qualify for our program?</a:t>
            </a:r>
          </a:p>
        </p:txBody>
      </p:sp>
      <p:sp>
        <p:nvSpPr>
          <p:cNvPr id="3" name="Content Placeholder 2"/>
          <p:cNvSpPr>
            <a:spLocks noGrp="1"/>
          </p:cNvSpPr>
          <p:nvPr>
            <p:ph sz="quarter" idx="1"/>
          </p:nvPr>
        </p:nvSpPr>
        <p:spPr>
          <a:xfrm>
            <a:off x="152400" y="1524000"/>
            <a:ext cx="8839200" cy="5102352"/>
          </a:xfrm>
        </p:spPr>
        <p:txBody>
          <a:bodyPr>
            <a:normAutofit/>
          </a:bodyPr>
          <a:lstStyle/>
          <a:p>
            <a:pPr marL="338138" indent="-338138">
              <a:spcBef>
                <a:spcPts val="1200"/>
              </a:spcBef>
              <a:buNone/>
            </a:pPr>
            <a:endParaRPr lang="en-US" sz="1000" b="1" dirty="0"/>
          </a:p>
          <a:p>
            <a:pPr marL="338138" indent="-338138">
              <a:spcBef>
                <a:spcPts val="1200"/>
              </a:spcBef>
              <a:spcAft>
                <a:spcPts val="1800"/>
              </a:spcAft>
              <a:buNone/>
            </a:pPr>
            <a:r>
              <a:rPr lang="en-US" b="1" dirty="0"/>
              <a:t>A) </a:t>
            </a:r>
            <a:r>
              <a:rPr lang="en-US" dirty="0"/>
              <a:t>You have never been convicted of an adult offense in        Delaware.</a:t>
            </a:r>
          </a:p>
          <a:p>
            <a:pPr marL="465138" indent="-273050">
              <a:spcAft>
                <a:spcPts val="1800"/>
              </a:spcAft>
              <a:buNone/>
            </a:pPr>
            <a:r>
              <a:rPr lang="en-US" dirty="0"/>
              <a:t>	</a:t>
            </a:r>
            <a:r>
              <a:rPr lang="en-US" b="1" dirty="0"/>
              <a:t>OR</a:t>
            </a:r>
          </a:p>
          <a:p>
            <a:pPr marL="465138" indent="-273050">
              <a:spcAft>
                <a:spcPts val="2400"/>
              </a:spcAft>
              <a:buNone/>
            </a:pPr>
            <a:r>
              <a:rPr lang="en-US" b="1" dirty="0"/>
              <a:t>	</a:t>
            </a:r>
            <a:r>
              <a:rPr lang="en-US" dirty="0"/>
              <a:t>You have been convicted of an adult offense, but you have not been arrested, incarcerated, or on probation or parole in the past 3 years.</a:t>
            </a:r>
            <a:endParaRPr lang="en-US" b="1" dirty="0"/>
          </a:p>
          <a:p>
            <a:pPr>
              <a:spcAft>
                <a:spcPts val="2400"/>
              </a:spcAft>
              <a:buNone/>
            </a:pPr>
            <a:r>
              <a:rPr lang="en-US" b="1" dirty="0"/>
              <a:t>B)</a:t>
            </a:r>
            <a:r>
              <a:rPr lang="en-US" dirty="0"/>
              <a:t> You have no pending or unresolved charges.</a:t>
            </a:r>
          </a:p>
          <a:p>
            <a:pPr>
              <a:buNone/>
            </a:pPr>
            <a:r>
              <a:rPr lang="en-US" b="1" dirty="0"/>
              <a:t>C)</a:t>
            </a:r>
            <a:r>
              <a:rPr lang="en-US" dirty="0"/>
              <a:t> Your offenses are in the State of Delaware.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354762"/>
          </a:xfrm>
        </p:spPr>
        <p:txBody>
          <a:bodyPr anchor="t"/>
          <a:lstStyle/>
          <a:p>
            <a:pPr algn="ctr"/>
            <a:br>
              <a:rPr lang="en-US" b="1" dirty="0"/>
            </a:br>
            <a:r>
              <a:rPr lang="en-US" b="1" dirty="0"/>
              <a:t>PARDONS</a:t>
            </a:r>
          </a:p>
        </p:txBody>
      </p:sp>
      <p:pic>
        <p:nvPicPr>
          <p:cNvPr id="1026" name="Picture 2"/>
          <p:cNvPicPr>
            <a:picLocks noChangeAspect="1" noChangeArrowheads="1"/>
          </p:cNvPicPr>
          <p:nvPr/>
        </p:nvPicPr>
        <p:blipFill>
          <a:blip r:embed="rId2" cstate="print"/>
          <a:srcRect/>
          <a:stretch>
            <a:fillRect/>
          </a:stretch>
        </p:blipFill>
        <p:spPr bwMode="auto">
          <a:xfrm>
            <a:off x="2895600" y="2514600"/>
            <a:ext cx="3429000" cy="257175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579438"/>
          </a:xfrm>
        </p:spPr>
        <p:txBody>
          <a:bodyPr/>
          <a:lstStyle/>
          <a:p>
            <a:pPr algn="ctr"/>
            <a:r>
              <a:rPr lang="en-US" b="1" u="sng" dirty="0"/>
              <a:t>What is a PARDON?</a:t>
            </a:r>
            <a:endParaRPr lang="en-US" u="sng" dirty="0"/>
          </a:p>
        </p:txBody>
      </p:sp>
      <p:sp>
        <p:nvSpPr>
          <p:cNvPr id="3" name="Content Placeholder 2"/>
          <p:cNvSpPr>
            <a:spLocks noGrp="1"/>
          </p:cNvSpPr>
          <p:nvPr>
            <p:ph sz="quarter" idx="1"/>
          </p:nvPr>
        </p:nvSpPr>
        <p:spPr>
          <a:xfrm>
            <a:off x="381000" y="1600200"/>
            <a:ext cx="8382000" cy="4873752"/>
          </a:xfrm>
        </p:spPr>
        <p:txBody>
          <a:bodyPr>
            <a:normAutofit/>
          </a:bodyPr>
          <a:lstStyle/>
          <a:p>
            <a:pPr algn="ctr"/>
            <a:endParaRPr lang="en-US" sz="2800" dirty="0"/>
          </a:p>
          <a:p>
            <a:pPr algn="ctr">
              <a:buSzPct val="100000"/>
              <a:buFont typeface="Wingdings" pitchFamily="2" charset="2"/>
              <a:buChar char="v"/>
            </a:pPr>
            <a:r>
              <a:rPr lang="en-US" sz="2800" dirty="0"/>
              <a:t> A </a:t>
            </a:r>
            <a:r>
              <a:rPr lang="en-US" sz="2800" b="1" dirty="0"/>
              <a:t>PARDON</a:t>
            </a:r>
            <a:r>
              <a:rPr lang="en-US" sz="2800" dirty="0"/>
              <a:t> is an official statement of forgiveness by the Governor.</a:t>
            </a:r>
          </a:p>
          <a:p>
            <a:pPr algn="ctr">
              <a:spcBef>
                <a:spcPts val="0"/>
              </a:spcBef>
              <a:buNone/>
            </a:pPr>
            <a:endParaRPr lang="en-US" sz="2800" dirty="0"/>
          </a:p>
          <a:p>
            <a:pPr algn="ctr">
              <a:spcBef>
                <a:spcPts val="0"/>
              </a:spcBef>
              <a:buSzPct val="100000"/>
              <a:buFont typeface="Wingdings" pitchFamily="2" charset="2"/>
              <a:buChar char="v"/>
            </a:pPr>
            <a:r>
              <a:rPr lang="en-US" sz="2800" dirty="0"/>
              <a:t> The Governor issues an official, signed letter to the pardoned individual. </a:t>
            </a:r>
          </a:p>
          <a:p>
            <a:pPr algn="ctr">
              <a:spcBef>
                <a:spcPts val="0"/>
              </a:spcBef>
              <a:buSzPct val="100000"/>
              <a:buFont typeface="Wingdings" pitchFamily="2" charset="2"/>
              <a:buChar char="v"/>
            </a:pPr>
            <a:endParaRPr lang="en-US" sz="2800" dirty="0"/>
          </a:p>
          <a:p>
            <a:pPr algn="ctr">
              <a:spcBef>
                <a:spcPts val="0"/>
              </a:spcBef>
              <a:buSzPct val="100000"/>
              <a:buFont typeface="Wingdings" pitchFamily="2" charset="2"/>
              <a:buChar char="v"/>
            </a:pPr>
            <a:r>
              <a:rPr lang="en-US" sz="2800" dirty="0"/>
              <a:t>It indicates that the recipient is reformed, living a productive life, and no longer a threat to society.</a:t>
            </a:r>
          </a:p>
        </p:txBody>
      </p:sp>
      <p:sp>
        <p:nvSpPr>
          <p:cNvPr id="4" name="TextBox 3"/>
          <p:cNvSpPr txBox="1"/>
          <p:nvPr/>
        </p:nvSpPr>
        <p:spPr>
          <a:xfrm>
            <a:off x="0" y="152400"/>
            <a:ext cx="9144000" cy="381000"/>
          </a:xfrm>
          <a:prstGeom prst="rect">
            <a:avLst/>
          </a:prstGeom>
          <a:noFill/>
        </p:spPr>
        <p:txBody>
          <a:bodyPr wrap="square" rtlCol="0">
            <a:spAutoFit/>
          </a:bodyPr>
          <a:lstStyle/>
          <a:p>
            <a:pPr algn="ctr"/>
            <a:r>
              <a:rPr lang="en-US" dirty="0"/>
              <a:t>Pardons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579438"/>
          </a:xfrm>
        </p:spPr>
        <p:txBody>
          <a:bodyPr/>
          <a:lstStyle/>
          <a:p>
            <a:pPr algn="ctr"/>
            <a:r>
              <a:rPr lang="en-US" b="1" u="sng" dirty="0"/>
              <a:t>What Does a PARDON Do?</a:t>
            </a:r>
            <a:endParaRPr lang="en-US" u="sng" dirty="0"/>
          </a:p>
        </p:txBody>
      </p:sp>
      <p:sp>
        <p:nvSpPr>
          <p:cNvPr id="3" name="Content Placeholder 2"/>
          <p:cNvSpPr>
            <a:spLocks noGrp="1"/>
          </p:cNvSpPr>
          <p:nvPr>
            <p:ph sz="quarter" idx="1"/>
          </p:nvPr>
        </p:nvSpPr>
        <p:spPr>
          <a:xfrm>
            <a:off x="304800" y="1600200"/>
            <a:ext cx="8534400" cy="4873752"/>
          </a:xfrm>
        </p:spPr>
        <p:txBody>
          <a:bodyPr>
            <a:normAutofit/>
          </a:bodyPr>
          <a:lstStyle/>
          <a:p>
            <a:pPr algn="ctr">
              <a:buSzPct val="100000"/>
              <a:buFont typeface="Wingdings" pitchFamily="2" charset="2"/>
              <a:buChar char="v"/>
            </a:pPr>
            <a:r>
              <a:rPr lang="en-US" sz="2800" dirty="0"/>
              <a:t> A PARDON can restore your civil rights, such as the rights to vote, hold public office, and own a firearm.</a:t>
            </a:r>
          </a:p>
          <a:p>
            <a:pPr algn="ctr">
              <a:buSzPct val="100000"/>
              <a:buFont typeface="Wingdings" pitchFamily="2" charset="2"/>
              <a:buChar char="v"/>
            </a:pPr>
            <a:endParaRPr lang="en-US" sz="2800" dirty="0"/>
          </a:p>
          <a:p>
            <a:pPr algn="ctr">
              <a:buSzPct val="100000"/>
              <a:buFont typeface="Wingdings" pitchFamily="2" charset="2"/>
              <a:buChar char="v"/>
            </a:pPr>
            <a:r>
              <a:rPr lang="en-US" sz="2800" dirty="0"/>
              <a:t> A PARDON changes your criminal record to indicate that your offenses have been pardoned.</a:t>
            </a:r>
          </a:p>
          <a:p>
            <a:pPr algn="ctr">
              <a:buSzPct val="100000"/>
              <a:buFont typeface="Wingdings" pitchFamily="2" charset="2"/>
              <a:buChar char="v"/>
            </a:pPr>
            <a:endParaRPr lang="en-US" sz="2800" dirty="0"/>
          </a:p>
          <a:p>
            <a:pPr algn="ctr">
              <a:buSzPct val="100000"/>
              <a:buFont typeface="Wingdings" pitchFamily="2" charset="2"/>
              <a:buChar char="v"/>
            </a:pPr>
            <a:r>
              <a:rPr lang="en-US" sz="2800" dirty="0"/>
              <a:t> A PARDON may be viewed favorably by employers and licensing agencies.</a:t>
            </a:r>
          </a:p>
        </p:txBody>
      </p:sp>
      <p:sp>
        <p:nvSpPr>
          <p:cNvPr id="4" name="TextBox 3"/>
          <p:cNvSpPr txBox="1"/>
          <p:nvPr/>
        </p:nvSpPr>
        <p:spPr>
          <a:xfrm>
            <a:off x="0" y="152400"/>
            <a:ext cx="9144000" cy="381000"/>
          </a:xfrm>
          <a:prstGeom prst="rect">
            <a:avLst/>
          </a:prstGeom>
          <a:noFill/>
        </p:spPr>
        <p:txBody>
          <a:bodyPr wrap="square" rtlCol="0">
            <a:spAutoFit/>
          </a:bodyPr>
          <a:lstStyle/>
          <a:p>
            <a:pPr algn="ctr"/>
            <a:r>
              <a:rPr lang="en-US" dirty="0"/>
              <a:t>Pardons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579438"/>
          </a:xfrm>
        </p:spPr>
        <p:txBody>
          <a:bodyPr/>
          <a:lstStyle/>
          <a:p>
            <a:pPr algn="ctr"/>
            <a:r>
              <a:rPr lang="en-US" b="1" u="sng" dirty="0"/>
              <a:t>What a PARDON Does NOT Do</a:t>
            </a:r>
            <a:endParaRPr lang="en-US" u="sng" dirty="0"/>
          </a:p>
        </p:txBody>
      </p:sp>
      <p:sp>
        <p:nvSpPr>
          <p:cNvPr id="3" name="Content Placeholder 2"/>
          <p:cNvSpPr>
            <a:spLocks noGrp="1"/>
          </p:cNvSpPr>
          <p:nvPr>
            <p:ph sz="quarter" idx="1"/>
          </p:nvPr>
        </p:nvSpPr>
        <p:spPr>
          <a:xfrm>
            <a:off x="304800" y="1600200"/>
            <a:ext cx="8534400" cy="4873752"/>
          </a:xfrm>
        </p:spPr>
        <p:txBody>
          <a:bodyPr>
            <a:normAutofit/>
          </a:bodyPr>
          <a:lstStyle/>
          <a:p>
            <a:pPr algn="ctr"/>
            <a:endParaRPr lang="en-US" sz="2800" dirty="0"/>
          </a:p>
          <a:p>
            <a:pPr algn="ctr"/>
            <a:endParaRPr lang="en-US" sz="2800" dirty="0"/>
          </a:p>
          <a:p>
            <a:pPr algn="ctr">
              <a:buNone/>
            </a:pPr>
            <a:endParaRPr lang="en-US" sz="2800" dirty="0"/>
          </a:p>
          <a:p>
            <a:pPr algn="ctr">
              <a:buSzPct val="100000"/>
              <a:buFont typeface="Wingdings" pitchFamily="2" charset="2"/>
              <a:buChar char="v"/>
            </a:pPr>
            <a:r>
              <a:rPr lang="en-US" sz="2800" dirty="0"/>
              <a:t> A PARDON does </a:t>
            </a:r>
            <a:r>
              <a:rPr lang="en-US" sz="2800" u="sng" dirty="0"/>
              <a:t>not</a:t>
            </a:r>
            <a:r>
              <a:rPr lang="en-US" sz="2800" dirty="0"/>
              <a:t> erase the offenses from your criminal record.</a:t>
            </a:r>
          </a:p>
        </p:txBody>
      </p:sp>
      <p:sp>
        <p:nvSpPr>
          <p:cNvPr id="4" name="TextBox 3"/>
          <p:cNvSpPr txBox="1"/>
          <p:nvPr/>
        </p:nvSpPr>
        <p:spPr>
          <a:xfrm>
            <a:off x="0" y="152400"/>
            <a:ext cx="9144000" cy="381000"/>
          </a:xfrm>
          <a:prstGeom prst="rect">
            <a:avLst/>
          </a:prstGeom>
          <a:noFill/>
        </p:spPr>
        <p:txBody>
          <a:bodyPr wrap="square" rtlCol="0">
            <a:spAutoFit/>
          </a:bodyPr>
          <a:lstStyle/>
          <a:p>
            <a:pPr algn="ctr"/>
            <a:r>
              <a:rPr lang="en-US" dirty="0"/>
              <a:t>Pardons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1458</TotalTime>
  <Words>1704</Words>
  <Application>Microsoft Office PowerPoint</Application>
  <PresentationFormat>On-screen Show (4:3)</PresentationFormat>
  <Paragraphs>210</Paragraphs>
  <Slides>30</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30</vt:i4>
      </vt:variant>
    </vt:vector>
  </HeadingPairs>
  <TitlesOfParts>
    <vt:vector size="39" baseType="lpstr">
      <vt:lpstr>Arial</vt:lpstr>
      <vt:lpstr>Calibri</vt:lpstr>
      <vt:lpstr>Century Schoolbook</vt:lpstr>
      <vt:lpstr>Courier New</vt:lpstr>
      <vt:lpstr>Wingdings</vt:lpstr>
      <vt:lpstr>Wingdings 2</vt:lpstr>
      <vt:lpstr>Oriel</vt:lpstr>
      <vt:lpstr>PDF</vt:lpstr>
      <vt:lpstr>FDF</vt:lpstr>
      <vt:lpstr>The APEX Program Advancement through Pardons and Expungements</vt:lpstr>
      <vt:lpstr>Introduction</vt:lpstr>
      <vt:lpstr>PowerPoint Presentation</vt:lpstr>
      <vt:lpstr>ABOUT APEX</vt:lpstr>
      <vt:lpstr>Before We Get Started: Do You Qualify for our program?</vt:lpstr>
      <vt:lpstr> PARDONS</vt:lpstr>
      <vt:lpstr>What is a PARDON?</vt:lpstr>
      <vt:lpstr>What Does a PARDON Do?</vt:lpstr>
      <vt:lpstr>What a PARDON Does NOT Do</vt:lpstr>
      <vt:lpstr>PowerPoint Presentation</vt:lpstr>
      <vt:lpstr>PowerPoint Presentation</vt:lpstr>
      <vt:lpstr>Who is ELIGIBLE for a PARDON?</vt:lpstr>
      <vt:lpstr>The CRITERIA</vt:lpstr>
      <vt:lpstr>The PROCEDURES</vt:lpstr>
      <vt:lpstr>Timeline</vt:lpstr>
      <vt:lpstr>  EXPUNGEMENTS </vt:lpstr>
      <vt:lpstr>What is an Expungement?</vt:lpstr>
      <vt:lpstr>Mandatory Expungement</vt:lpstr>
      <vt:lpstr>Discretionary Expungement </vt:lpstr>
      <vt:lpstr>Expungement After Pardon</vt:lpstr>
      <vt:lpstr>Juvenile Expungement </vt:lpstr>
      <vt:lpstr>What can be expunged</vt:lpstr>
      <vt:lpstr>What can be expunged</vt:lpstr>
      <vt:lpstr>APPLYING</vt:lpstr>
      <vt:lpstr>NEXT STEPS</vt:lpstr>
      <vt:lpstr>The APEX Process</vt:lpstr>
      <vt:lpstr>COSTS</vt:lpstr>
      <vt:lpstr>Forms and Paperwork</vt:lpstr>
      <vt:lpstr>Forms and Paperwork</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APEX Program Volunteer Training Part 1</dc:title>
  <dc:creator>Rachael.Guglielmo</dc:creator>
  <cp:lastModifiedBy>Hope Ellsworth</cp:lastModifiedBy>
  <cp:revision>179</cp:revision>
  <cp:lastPrinted>2013-07-30T15:10:47Z</cp:lastPrinted>
  <dcterms:created xsi:type="dcterms:W3CDTF">2012-02-16T19:53:54Z</dcterms:created>
  <dcterms:modified xsi:type="dcterms:W3CDTF">2020-08-17T12:02:08Z</dcterms:modified>
</cp:coreProperties>
</file>